
<file path=[Content_Types].xml><?xml version="1.0" encoding="utf-8"?>
<Types xmlns="http://schemas.openxmlformats.org/package/2006/content-types">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20"/>
  </p:notesMasterIdLst>
  <p:sldIdLst>
    <p:sldId id="256" r:id="rId3"/>
    <p:sldId id="257" r:id="rId4"/>
    <p:sldId id="258" r:id="rId5"/>
    <p:sldId id="259" r:id="rId6"/>
    <p:sldId id="299" r:id="rId7"/>
    <p:sldId id="260" r:id="rId8"/>
    <p:sldId id="261" r:id="rId9"/>
    <p:sldId id="271" r:id="rId10"/>
    <p:sldId id="279" r:id="rId11"/>
    <p:sldId id="280" r:id="rId12"/>
    <p:sldId id="281" r:id="rId13"/>
    <p:sldId id="282" r:id="rId14"/>
    <p:sldId id="300" r:id="rId15"/>
    <p:sldId id="273" r:id="rId16"/>
    <p:sldId id="294" r:id="rId17"/>
    <p:sldId id="297" r:id="rId18"/>
    <p:sldId id="298" r:id="rId19"/>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E1E1E1"/>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4660"/>
  </p:normalViewPr>
  <p:slideViewPr>
    <p:cSldViewPr snapToGrid="0">
      <p:cViewPr varScale="1">
        <p:scale>
          <a:sx n="85" d="100"/>
          <a:sy n="85" d="100"/>
        </p:scale>
        <p:origin x="127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robot\Desktop\&#26032;&#24314;%20Microsoft%20Excel%20&#24037;&#20316;&#34920;.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Resize augmentation comparison</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spPr>
            <a:solidFill>
              <a:schemeClr val="accent1"/>
            </a:solidFill>
            <a:ln>
              <a:noFill/>
            </a:ln>
            <a:effectLst/>
          </c:spPr>
          <c:invertIfNegative val="0"/>
          <c:cat>
            <c:strRef>
              <c:f>工作表1!$A$1:$A$2</c:f>
              <c:strCache>
                <c:ptCount val="2"/>
                <c:pt idx="0">
                  <c:v>Before Resize</c:v>
                </c:pt>
                <c:pt idx="1">
                  <c:v>After Resize</c:v>
                </c:pt>
              </c:strCache>
            </c:strRef>
          </c:cat>
          <c:val>
            <c:numRef>
              <c:f>工作表1!$B$1:$B$2</c:f>
              <c:numCache>
                <c:formatCode>General</c:formatCode>
                <c:ptCount val="2"/>
                <c:pt idx="0">
                  <c:v>65.2</c:v>
                </c:pt>
                <c:pt idx="1">
                  <c:v>66.7</c:v>
                </c:pt>
              </c:numCache>
            </c:numRef>
          </c:val>
          <c:extLst>
            <c:ext xmlns:c16="http://schemas.microsoft.com/office/drawing/2014/chart" uri="{C3380CC4-5D6E-409C-BE32-E72D297353CC}">
              <c16:uniqueId val="{00000000-C257-4592-9EAB-5468EED16E41}"/>
            </c:ext>
          </c:extLst>
        </c:ser>
        <c:dLbls>
          <c:showLegendKey val="0"/>
          <c:showVal val="0"/>
          <c:showCatName val="0"/>
          <c:showSerName val="0"/>
          <c:showPercent val="0"/>
          <c:showBubbleSize val="0"/>
        </c:dLbls>
        <c:gapWidth val="150"/>
        <c:overlap val="100"/>
        <c:axId val="953080112"/>
        <c:axId val="605465600"/>
      </c:barChart>
      <c:catAx>
        <c:axId val="953080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05465600"/>
        <c:crosses val="autoZero"/>
        <c:auto val="1"/>
        <c:lblAlgn val="ctr"/>
        <c:lblOffset val="100"/>
        <c:noMultiLvlLbl val="0"/>
      </c:catAx>
      <c:valAx>
        <c:axId val="6054656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530801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79925" y="4716650"/>
            <a:ext cx="5439400" cy="446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200"/>
              <a:buFont typeface="Calibri"/>
              <a:buNone/>
            </a:pPr>
            <a:endParaRPr/>
          </a:p>
        </p:txBody>
      </p:sp>
      <p:sp>
        <p:nvSpPr>
          <p:cNvPr id="86" name="Google Shape;86;p1:notes"/>
          <p:cNvSpPr>
            <a:spLocks noGrp="1" noRot="1" noChangeAspect="1"/>
          </p:cNvSpPr>
          <p:nvPr>
            <p:ph type="sldImg" idx="2"/>
          </p:nvPr>
        </p:nvSpPr>
        <p:spPr>
          <a:xfrm>
            <a:off x="915988" y="744538"/>
            <a:ext cx="4967287" cy="3724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38" name="Shape 1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8582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7" name="Shape 1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7203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56" name="Shape 1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6409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adbff01e54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adbff01e54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gadbff01e54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200"/>
              <a:buFont typeface="Calibri"/>
              <a:buNone/>
            </a:pPr>
            <a:endParaRPr/>
          </a:p>
        </p:txBody>
      </p:sp>
      <p:sp>
        <p:nvSpPr>
          <p:cNvPr id="99" name="Google Shape;9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Google Shape;127;p7:notes"/>
          <p:cNvSpPr txBox="1">
            <a:spLocks noGrp="1"/>
          </p:cNvSpPr>
          <p:nvPr>
            <p:ph type="body" idx="1"/>
          </p:nvPr>
        </p:nvSpPr>
        <p:spPr>
          <a:xfrm>
            <a:off x="679925" y="4716650"/>
            <a:ext cx="5439400" cy="446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906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21" name="Shape 1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2640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6712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標題投影片"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685800" y="1122363"/>
            <a:ext cx="77724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直排標題及文字"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623093" y="370681"/>
            <a:ext cx="5811838" cy="580072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cSld name="章節標題">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623888" y="1709739"/>
            <a:ext cx="7886699" cy="2852737"/>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4500" b="0" i="0" u="none" strike="noStrike" cap="none">
                <a:solidFill>
                  <a:schemeClr val="dk1"/>
                </a:solidFill>
                <a:latin typeface="Calibri"/>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
        <p:nvSpPr>
          <p:cNvPr id="25" name="Shape 25"/>
          <p:cNvSpPr txBox="1">
            <a:spLocks noGrp="1"/>
          </p:cNvSpPr>
          <p:nvPr>
            <p:ph type="body" idx="1"/>
          </p:nvPr>
        </p:nvSpPr>
        <p:spPr>
          <a:xfrm>
            <a:off x="623888" y="4589463"/>
            <a:ext cx="7886699" cy="1500187"/>
          </a:xfrm>
          <a:prstGeom prst="rect">
            <a:avLst/>
          </a:prstGeom>
          <a:noFill/>
          <a:ln>
            <a:noFill/>
          </a:ln>
        </p:spPr>
        <p:txBody>
          <a:bodyPr lIns="91425" tIns="91425" rIns="91425" bIns="91425" anchor="t" anchorCtr="0"/>
          <a:lstStyle>
            <a:lvl1pPr marL="0" marR="0" lvl="0" indent="0" algn="l" rtl="0">
              <a:lnSpc>
                <a:spcPct val="90000"/>
              </a:lnSpc>
              <a:spcBef>
                <a:spcPts val="750"/>
              </a:spcBef>
              <a:buClr>
                <a:srgbClr val="888888"/>
              </a:buClr>
              <a:buFont typeface="Arial"/>
              <a:buNone/>
              <a:defRPr sz="1800" b="0" i="0" u="none" strike="noStrike" cap="none">
                <a:solidFill>
                  <a:srgbClr val="888888"/>
                </a:solidFill>
                <a:latin typeface="Calibri"/>
                <a:ea typeface="Calibri"/>
                <a:cs typeface="Calibri"/>
                <a:sym typeface="Calibri"/>
              </a:defRPr>
            </a:lvl1pPr>
            <a:lvl2pPr marL="342900" marR="0" lvl="1" indent="0" algn="l" rtl="0">
              <a:lnSpc>
                <a:spcPct val="90000"/>
              </a:lnSpc>
              <a:spcBef>
                <a:spcPts val="375"/>
              </a:spcBef>
              <a:buClr>
                <a:srgbClr val="888888"/>
              </a:buClr>
              <a:buFont typeface="Arial"/>
              <a:buNone/>
              <a:defRPr sz="1500" b="0" i="0" u="none" strike="noStrike" cap="none">
                <a:solidFill>
                  <a:srgbClr val="888888"/>
                </a:solidFill>
                <a:latin typeface="Calibri"/>
                <a:ea typeface="Calibri"/>
                <a:cs typeface="Calibri"/>
                <a:sym typeface="Calibri"/>
              </a:defRPr>
            </a:lvl2pPr>
            <a:lvl3pPr marL="685800" marR="0" lvl="2" indent="0" algn="l" rtl="0">
              <a:lnSpc>
                <a:spcPct val="90000"/>
              </a:lnSpc>
              <a:spcBef>
                <a:spcPts val="375"/>
              </a:spcBef>
              <a:buClr>
                <a:srgbClr val="888888"/>
              </a:buClr>
              <a:buFont typeface="Arial"/>
              <a:buNone/>
              <a:defRPr sz="1350" b="0" i="0" u="none" strike="noStrike" cap="none">
                <a:solidFill>
                  <a:srgbClr val="888888"/>
                </a:solidFill>
                <a:latin typeface="Calibri"/>
                <a:ea typeface="Calibri"/>
                <a:cs typeface="Calibri"/>
                <a:sym typeface="Calibri"/>
              </a:defRPr>
            </a:lvl3pPr>
            <a:lvl4pPr marL="1028700" marR="0" lvl="3"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4pPr>
            <a:lvl5pPr marL="1371600" marR="0" lvl="4"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5pPr>
            <a:lvl6pPr marL="1714500" marR="0" lvl="5"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6pPr>
            <a:lvl7pPr marL="2057400" marR="0" lvl="6"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7pPr>
            <a:lvl8pPr marL="2400300" marR="0" lvl="7"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8pPr>
            <a:lvl9pPr marL="2743200" marR="0" lvl="8"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9pPr>
          </a:lstStyle>
          <a:p>
            <a:endParaRPr/>
          </a:p>
        </p:txBody>
      </p:sp>
      <p:sp>
        <p:nvSpPr>
          <p:cNvPr id="26" name="Shape 26"/>
          <p:cNvSpPr txBox="1">
            <a:spLocks noGrp="1"/>
          </p:cNvSpPr>
          <p:nvPr>
            <p:ph type="dt" idx="10"/>
          </p:nvPr>
        </p:nvSpPr>
        <p:spPr>
          <a:xfrm>
            <a:off x="628651" y="6356351"/>
            <a:ext cx="2057399"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ftr" idx="11"/>
          </p:nvPr>
        </p:nvSpPr>
        <p:spPr>
          <a:xfrm>
            <a:off x="3028950" y="6356351"/>
            <a:ext cx="3086100"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sldNum" idx="12"/>
          </p:nvPr>
        </p:nvSpPr>
        <p:spPr>
          <a:xfrm>
            <a:off x="6457951" y="6356351"/>
            <a:ext cx="20573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altLang="zh-TW" sz="900" smtClean="0">
                <a:solidFill>
                  <a:srgbClr val="888888"/>
                </a:solidFill>
                <a:latin typeface="Calibri"/>
                <a:ea typeface="Calibri"/>
                <a:cs typeface="Calibri"/>
                <a:sym typeface="Calibri"/>
              </a:rPr>
              <a:pPr algn="r">
                <a:buSzPct val="25000"/>
              </a:pPr>
              <a:t>‹#›</a:t>
            </a:fld>
            <a:endParaRPr lang="zh-TW" altLang="en-US"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04293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0" y="18256"/>
            <a:ext cx="9144000" cy="622679"/>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2800" b="0" i="0" u="none" strike="noStrike" cap="none">
                <a:solidFill>
                  <a:schemeClr val="dk1"/>
                </a:solidFill>
                <a:latin typeface="+mj-lt"/>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dirty="0"/>
          </a:p>
        </p:txBody>
      </p:sp>
      <p:sp>
        <p:nvSpPr>
          <p:cNvPr id="19" name="Shape 19"/>
          <p:cNvSpPr txBox="1">
            <a:spLocks noGrp="1"/>
          </p:cNvSpPr>
          <p:nvPr>
            <p:ph type="body" idx="1" hasCustomPrompt="1"/>
          </p:nvPr>
        </p:nvSpPr>
        <p:spPr>
          <a:xfrm>
            <a:off x="36587" y="851403"/>
            <a:ext cx="9070825" cy="5641471"/>
          </a:xfrm>
          <a:prstGeom prst="rect">
            <a:avLst/>
          </a:prstGeom>
          <a:noFill/>
          <a:ln>
            <a:noFill/>
          </a:ln>
        </p:spPr>
        <p:txBody>
          <a:bodyPr lIns="91425" tIns="91425" rIns="91425" bIns="91425" anchor="t" anchorCtr="0"/>
          <a:lstStyle>
            <a:lvl1pPr marL="476250" marR="0" lvl="0" indent="-342900" algn="l" rtl="0">
              <a:lnSpc>
                <a:spcPct val="90000"/>
              </a:lnSpc>
              <a:spcBef>
                <a:spcPts val="750"/>
              </a:spcBef>
              <a:buClr>
                <a:schemeClr val="dk1"/>
              </a:buClr>
              <a:buSzPct val="100000"/>
              <a:buFont typeface="Wingdings" panose="05000000000000000000" pitchFamily="2" charset="2"/>
              <a:buChar char="q"/>
              <a:defRPr sz="2000" b="0" i="0" u="none" strike="noStrike" cap="none">
                <a:solidFill>
                  <a:schemeClr val="dk1"/>
                </a:solidFill>
                <a:latin typeface="+mj-lt"/>
                <a:ea typeface="Calibri"/>
                <a:cs typeface="Calibri"/>
                <a:sym typeface="Calibri"/>
              </a:defRPr>
            </a:lvl1pPr>
            <a:lvl2pPr marL="742950" marR="0" lvl="1" indent="-285750" algn="l" rtl="0">
              <a:lnSpc>
                <a:spcPct val="90000"/>
              </a:lnSpc>
              <a:spcBef>
                <a:spcPts val="375"/>
              </a:spcBef>
              <a:buClr>
                <a:schemeClr val="dk1"/>
              </a:buClr>
              <a:buSzPct val="100000"/>
              <a:buFont typeface="Wingdings" panose="05000000000000000000" pitchFamily="2" charset="2"/>
              <a:buChar char="§"/>
              <a:defRPr sz="1800" b="0" i="0" u="none" strike="noStrike" cap="none">
                <a:solidFill>
                  <a:schemeClr val="dk1"/>
                </a:solidFill>
                <a:latin typeface="Calibri"/>
                <a:ea typeface="Calibri"/>
                <a:cs typeface="Calibri"/>
                <a:sym typeface="Calibri"/>
              </a:defRPr>
            </a:lvl2pPr>
            <a:lvl3pPr marL="857250" marR="0" lvl="2"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4pPr>
            <a:lvl5pPr marL="1543050" marR="0" lvl="4"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5pPr>
            <a:lvl6pPr marL="1885950" marR="0" lvl="5"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6pPr>
            <a:lvl7pPr marL="2228850" marR="0" lvl="6"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7pPr>
            <a:lvl8pPr marL="2571750" marR="0" lvl="7"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8pPr>
            <a:lvl9pPr marL="2914650" marR="0" lvl="8"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9pPr>
          </a:lstStyle>
          <a:p>
            <a:r>
              <a:rPr lang="en-US" dirty="0"/>
              <a:t>Click to add title</a:t>
            </a:r>
          </a:p>
          <a:p>
            <a:pPr lvl="1"/>
            <a:r>
              <a:rPr lang="en-US" dirty="0"/>
              <a:t>Click to add title</a:t>
            </a:r>
          </a:p>
          <a:p>
            <a:pPr lvl="2"/>
            <a:r>
              <a:rPr lang="en-US" dirty="0"/>
              <a:t> </a:t>
            </a:r>
            <a:r>
              <a:rPr lang="en-US" sz="1600" dirty="0"/>
              <a:t>Click to add title</a:t>
            </a:r>
            <a:endParaRPr lang="en-US" dirty="0"/>
          </a:p>
          <a:p>
            <a:endParaRPr lang="en-US" dirty="0"/>
          </a:p>
        </p:txBody>
      </p:sp>
      <p:sp>
        <p:nvSpPr>
          <p:cNvPr id="22" name="Shape 22"/>
          <p:cNvSpPr txBox="1">
            <a:spLocks noGrp="1"/>
          </p:cNvSpPr>
          <p:nvPr>
            <p:ph type="sldNum" idx="12"/>
          </p:nvPr>
        </p:nvSpPr>
        <p:spPr>
          <a:xfrm>
            <a:off x="7050013" y="6492875"/>
            <a:ext cx="2057399" cy="365125"/>
          </a:xfrm>
          <a:prstGeom prst="rect">
            <a:avLst/>
          </a:prstGeom>
          <a:noFill/>
          <a:ln>
            <a:noFill/>
          </a:ln>
        </p:spPr>
        <p:txBody>
          <a:bodyPr lIns="91425" tIns="45700" rIns="91425" bIns="45700" anchor="ctr" anchorCtr="0">
            <a:noAutofit/>
          </a:bodyPr>
          <a:lstStyle>
            <a:lvl1pPr>
              <a:defRPr sz="1400"/>
            </a:lvl1pPr>
          </a:lstStyle>
          <a:p>
            <a:pPr algn="r">
              <a:buSzPct val="25000"/>
            </a:pPr>
            <a:fld id="{00000000-1234-1234-1234-123412341234}" type="slidenum">
              <a:rPr lang="en-US" smtClean="0">
                <a:solidFill>
                  <a:srgbClr val="888888"/>
                </a:solidFill>
                <a:latin typeface="Calibri"/>
                <a:ea typeface="Calibri"/>
                <a:cs typeface="Calibri"/>
                <a:sym typeface="Calibri"/>
              </a:rPr>
              <a:pPr algn="r">
                <a:buSzPct val="25000"/>
              </a:pPr>
              <a:t>‹#›</a:t>
            </a:fld>
            <a:endParaRPr lang="en-US" dirty="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243923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章節標題">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623888" y="1709739"/>
            <a:ext cx="7886699" cy="2852737"/>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4500" b="0" i="0" u="none" strike="noStrike" cap="none">
                <a:solidFill>
                  <a:schemeClr val="dk1"/>
                </a:solidFill>
                <a:latin typeface="Calibri"/>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
        <p:nvSpPr>
          <p:cNvPr id="25" name="Shape 25"/>
          <p:cNvSpPr txBox="1">
            <a:spLocks noGrp="1"/>
          </p:cNvSpPr>
          <p:nvPr>
            <p:ph type="body" idx="1"/>
          </p:nvPr>
        </p:nvSpPr>
        <p:spPr>
          <a:xfrm>
            <a:off x="623888" y="4589463"/>
            <a:ext cx="7886699" cy="1500187"/>
          </a:xfrm>
          <a:prstGeom prst="rect">
            <a:avLst/>
          </a:prstGeom>
          <a:noFill/>
          <a:ln>
            <a:noFill/>
          </a:ln>
        </p:spPr>
        <p:txBody>
          <a:bodyPr lIns="91425" tIns="91425" rIns="91425" bIns="91425" anchor="t" anchorCtr="0"/>
          <a:lstStyle>
            <a:lvl1pPr marL="0" marR="0" lvl="0" indent="0" algn="l" rtl="0">
              <a:lnSpc>
                <a:spcPct val="90000"/>
              </a:lnSpc>
              <a:spcBef>
                <a:spcPts val="750"/>
              </a:spcBef>
              <a:buClr>
                <a:srgbClr val="888888"/>
              </a:buClr>
              <a:buFont typeface="Arial"/>
              <a:buNone/>
              <a:defRPr sz="1800" b="0" i="0" u="none" strike="noStrike" cap="none">
                <a:solidFill>
                  <a:srgbClr val="888888"/>
                </a:solidFill>
                <a:latin typeface="Calibri"/>
                <a:ea typeface="Calibri"/>
                <a:cs typeface="Calibri"/>
                <a:sym typeface="Calibri"/>
              </a:defRPr>
            </a:lvl1pPr>
            <a:lvl2pPr marL="342900" marR="0" lvl="1" indent="0" algn="l" rtl="0">
              <a:lnSpc>
                <a:spcPct val="90000"/>
              </a:lnSpc>
              <a:spcBef>
                <a:spcPts val="375"/>
              </a:spcBef>
              <a:buClr>
                <a:srgbClr val="888888"/>
              </a:buClr>
              <a:buFont typeface="Arial"/>
              <a:buNone/>
              <a:defRPr sz="1500" b="0" i="0" u="none" strike="noStrike" cap="none">
                <a:solidFill>
                  <a:srgbClr val="888888"/>
                </a:solidFill>
                <a:latin typeface="Calibri"/>
                <a:ea typeface="Calibri"/>
                <a:cs typeface="Calibri"/>
                <a:sym typeface="Calibri"/>
              </a:defRPr>
            </a:lvl2pPr>
            <a:lvl3pPr marL="685800" marR="0" lvl="2" indent="0" algn="l" rtl="0">
              <a:lnSpc>
                <a:spcPct val="90000"/>
              </a:lnSpc>
              <a:spcBef>
                <a:spcPts val="375"/>
              </a:spcBef>
              <a:buClr>
                <a:srgbClr val="888888"/>
              </a:buClr>
              <a:buFont typeface="Arial"/>
              <a:buNone/>
              <a:defRPr sz="1350" b="0" i="0" u="none" strike="noStrike" cap="none">
                <a:solidFill>
                  <a:srgbClr val="888888"/>
                </a:solidFill>
                <a:latin typeface="Calibri"/>
                <a:ea typeface="Calibri"/>
                <a:cs typeface="Calibri"/>
                <a:sym typeface="Calibri"/>
              </a:defRPr>
            </a:lvl3pPr>
            <a:lvl4pPr marL="1028700" marR="0" lvl="3"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4pPr>
            <a:lvl5pPr marL="1371600" marR="0" lvl="4"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5pPr>
            <a:lvl6pPr marL="1714500" marR="0" lvl="5"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6pPr>
            <a:lvl7pPr marL="2057400" marR="0" lvl="6"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7pPr>
            <a:lvl8pPr marL="2400300" marR="0" lvl="7"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8pPr>
            <a:lvl9pPr marL="2743200" marR="0" lvl="8"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9pPr>
          </a:lstStyle>
          <a:p>
            <a:endParaRPr/>
          </a:p>
        </p:txBody>
      </p:sp>
      <p:sp>
        <p:nvSpPr>
          <p:cNvPr id="26" name="Shape 26"/>
          <p:cNvSpPr txBox="1">
            <a:spLocks noGrp="1"/>
          </p:cNvSpPr>
          <p:nvPr>
            <p:ph type="dt" idx="10"/>
          </p:nvPr>
        </p:nvSpPr>
        <p:spPr>
          <a:xfrm>
            <a:off x="628651" y="6356351"/>
            <a:ext cx="2057399"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ftr" idx="11"/>
          </p:nvPr>
        </p:nvSpPr>
        <p:spPr>
          <a:xfrm>
            <a:off x="3028950" y="6356351"/>
            <a:ext cx="3086100"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sldNum" idx="12"/>
          </p:nvPr>
        </p:nvSpPr>
        <p:spPr>
          <a:xfrm>
            <a:off x="6457951" y="6356351"/>
            <a:ext cx="20573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rgbClr val="888888"/>
                </a:solidFill>
                <a:latin typeface="Calibri"/>
                <a:ea typeface="Calibri"/>
                <a:cs typeface="Calibri"/>
                <a:sym typeface="Calibri"/>
              </a:rPr>
              <a:pPr algn="r">
                <a:buSzPct val="25000"/>
              </a:pPr>
              <a:t>‹#›</a:t>
            </a:fld>
            <a:endParaRPr lang="en-US"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3456520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cSld name="兩項物件">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628651" y="365125"/>
            <a:ext cx="78866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3300" b="0" i="0" u="none" strike="noStrike" cap="none">
                <a:solidFill>
                  <a:schemeClr val="dk1"/>
                </a:solidFill>
                <a:latin typeface="Calibri"/>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
        <p:nvSpPr>
          <p:cNvPr id="31" name="Shape 31"/>
          <p:cNvSpPr txBox="1">
            <a:spLocks noGrp="1"/>
          </p:cNvSpPr>
          <p:nvPr>
            <p:ph type="body" idx="1"/>
          </p:nvPr>
        </p:nvSpPr>
        <p:spPr>
          <a:xfrm>
            <a:off x="628650" y="1825625"/>
            <a:ext cx="3886200" cy="4351338"/>
          </a:xfrm>
          <a:prstGeom prst="rect">
            <a:avLst/>
          </a:prstGeom>
          <a:noFill/>
          <a:ln>
            <a:noFill/>
          </a:ln>
        </p:spPr>
        <p:txBody>
          <a:bodyPr lIns="91425" tIns="91425" rIns="91425" bIns="91425" anchor="t" anchorCtr="0"/>
          <a:lstStyle>
            <a:lvl1pPr marL="171450" marR="0" lvl="0" indent="-38100" algn="l" rtl="0">
              <a:lnSpc>
                <a:spcPct val="90000"/>
              </a:lnSpc>
              <a:spcBef>
                <a:spcPts val="75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14350" marR="0" lvl="1" indent="-57150" algn="l" rtl="0">
              <a:lnSpc>
                <a:spcPct val="90000"/>
              </a:lnSpc>
              <a:spcBef>
                <a:spcPts val="375"/>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57250" marR="0" lvl="2"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4pPr>
            <a:lvl5pPr marL="1543050" marR="0" lvl="4"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5pPr>
            <a:lvl6pPr marL="1885950" marR="0" lvl="5"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6pPr>
            <a:lvl7pPr marL="2228850" marR="0" lvl="6"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7pPr>
            <a:lvl8pPr marL="2571750" marR="0" lvl="7"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8pPr>
            <a:lvl9pPr marL="2914650" marR="0" lvl="8"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body" idx="2"/>
          </p:nvPr>
        </p:nvSpPr>
        <p:spPr>
          <a:xfrm>
            <a:off x="4629150" y="1825625"/>
            <a:ext cx="3886200" cy="4351338"/>
          </a:xfrm>
          <a:prstGeom prst="rect">
            <a:avLst/>
          </a:prstGeom>
          <a:noFill/>
          <a:ln>
            <a:noFill/>
          </a:ln>
        </p:spPr>
        <p:txBody>
          <a:bodyPr lIns="91425" tIns="91425" rIns="91425" bIns="91425" anchor="t" anchorCtr="0"/>
          <a:lstStyle>
            <a:lvl1pPr marL="171450" marR="0" lvl="0" indent="-38100" algn="l" rtl="0">
              <a:lnSpc>
                <a:spcPct val="90000"/>
              </a:lnSpc>
              <a:spcBef>
                <a:spcPts val="75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14350" marR="0" lvl="1" indent="-57150" algn="l" rtl="0">
              <a:lnSpc>
                <a:spcPct val="90000"/>
              </a:lnSpc>
              <a:spcBef>
                <a:spcPts val="375"/>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57250" marR="0" lvl="2"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4pPr>
            <a:lvl5pPr marL="1543050" marR="0" lvl="4"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5pPr>
            <a:lvl6pPr marL="1885950" marR="0" lvl="5"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6pPr>
            <a:lvl7pPr marL="2228850" marR="0" lvl="6"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7pPr>
            <a:lvl8pPr marL="2571750" marR="0" lvl="7"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8pPr>
            <a:lvl9pPr marL="2914650" marR="0" lvl="8"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dt" idx="10"/>
          </p:nvPr>
        </p:nvSpPr>
        <p:spPr>
          <a:xfrm>
            <a:off x="628651" y="6356351"/>
            <a:ext cx="2057399"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34" name="Shape 34"/>
          <p:cNvSpPr txBox="1">
            <a:spLocks noGrp="1"/>
          </p:cNvSpPr>
          <p:nvPr>
            <p:ph type="ftr" idx="11"/>
          </p:nvPr>
        </p:nvSpPr>
        <p:spPr>
          <a:xfrm>
            <a:off x="3028950" y="6356351"/>
            <a:ext cx="3086100"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sldNum" idx="12"/>
          </p:nvPr>
        </p:nvSpPr>
        <p:spPr>
          <a:xfrm>
            <a:off x="6457951" y="6356351"/>
            <a:ext cx="20573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rgbClr val="888888"/>
                </a:solidFill>
                <a:latin typeface="Calibri"/>
                <a:ea typeface="Calibri"/>
                <a:cs typeface="Calibri"/>
                <a:sym typeface="Calibri"/>
              </a:rPr>
              <a:pPr algn="r">
                <a:buSzPct val="25000"/>
              </a:pPr>
              <a:t>‹#›</a:t>
            </a:fld>
            <a:endParaRPr lang="en-US"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3481206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628651" y="365125"/>
            <a:ext cx="78866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3300" b="0" i="0" u="none" strike="noStrike" cap="none">
                <a:solidFill>
                  <a:schemeClr val="dk1"/>
                </a:solidFill>
                <a:latin typeface="Calibri"/>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
        <p:nvSpPr>
          <p:cNvPr id="47" name="Shape 47"/>
          <p:cNvSpPr txBox="1">
            <a:spLocks noGrp="1"/>
          </p:cNvSpPr>
          <p:nvPr>
            <p:ph type="dt" idx="10"/>
          </p:nvPr>
        </p:nvSpPr>
        <p:spPr>
          <a:xfrm>
            <a:off x="628651" y="6356351"/>
            <a:ext cx="2057399"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ftr" idx="11"/>
          </p:nvPr>
        </p:nvSpPr>
        <p:spPr>
          <a:xfrm>
            <a:off x="3028950" y="6356351"/>
            <a:ext cx="3086100"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sldNum" idx="12"/>
          </p:nvPr>
        </p:nvSpPr>
        <p:spPr>
          <a:xfrm>
            <a:off x="6457951" y="6356351"/>
            <a:ext cx="20573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rgbClr val="888888"/>
                </a:solidFill>
                <a:latin typeface="Calibri"/>
                <a:ea typeface="Calibri"/>
                <a:cs typeface="Calibri"/>
                <a:sym typeface="Calibri"/>
              </a:rPr>
              <a:pPr algn="r">
                <a:buSzPct val="25000"/>
              </a:pPr>
              <a:t>‹#›</a:t>
            </a:fld>
            <a:endParaRPr lang="en-US"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2880975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cSld name="含標題的內容">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629841" y="457201"/>
            <a:ext cx="2949178" cy="160019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2400" b="0" i="0" u="none" strike="noStrike" cap="none">
                <a:solidFill>
                  <a:schemeClr val="dk1"/>
                </a:solidFill>
                <a:latin typeface="Calibri"/>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
        <p:nvSpPr>
          <p:cNvPr id="56" name="Shape 56"/>
          <p:cNvSpPr txBox="1">
            <a:spLocks noGrp="1"/>
          </p:cNvSpPr>
          <p:nvPr>
            <p:ph type="body" idx="1"/>
          </p:nvPr>
        </p:nvSpPr>
        <p:spPr>
          <a:xfrm>
            <a:off x="3887391" y="987425"/>
            <a:ext cx="4629149" cy="4873624"/>
          </a:xfrm>
          <a:prstGeom prst="rect">
            <a:avLst/>
          </a:prstGeom>
          <a:noFill/>
          <a:ln>
            <a:noFill/>
          </a:ln>
        </p:spPr>
        <p:txBody>
          <a:bodyPr lIns="91425" tIns="91425" rIns="91425" bIns="91425" anchor="t" anchorCtr="0"/>
          <a:lstStyle>
            <a:lvl1pPr marL="171450" marR="0" lvl="0" indent="-19050" algn="l" rtl="0">
              <a:lnSpc>
                <a:spcPct val="90000"/>
              </a:lnSpc>
              <a:spcBef>
                <a:spcPts val="75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514350" marR="0" lvl="1" indent="-38100" algn="l" rtl="0">
              <a:lnSpc>
                <a:spcPct val="90000"/>
              </a:lnSpc>
              <a:spcBef>
                <a:spcPts val="375"/>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2pPr>
            <a:lvl3pPr marL="857250" marR="0" lvl="2" indent="-57150" algn="l" rtl="0">
              <a:lnSpc>
                <a:spcPct val="90000"/>
              </a:lnSpc>
              <a:spcBef>
                <a:spcPts val="375"/>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200150" marR="0" lvl="3"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4pPr>
            <a:lvl5pPr marL="1543050" marR="0" lvl="4"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5pPr>
            <a:lvl6pPr marL="1885950" marR="0" lvl="5"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6pPr>
            <a:lvl7pPr marL="2228850" marR="0" lvl="6"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7pPr>
            <a:lvl8pPr marL="2571750" marR="0" lvl="7"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8pPr>
            <a:lvl9pPr marL="2914650" marR="0" lvl="8"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body" idx="2"/>
          </p:nvPr>
        </p:nvSpPr>
        <p:spPr>
          <a:xfrm>
            <a:off x="629841" y="2057400"/>
            <a:ext cx="2949178" cy="3811588"/>
          </a:xfrm>
          <a:prstGeom prst="rect">
            <a:avLst/>
          </a:prstGeom>
          <a:noFill/>
          <a:ln>
            <a:noFill/>
          </a:ln>
        </p:spPr>
        <p:txBody>
          <a:bodyPr lIns="91425" tIns="91425" rIns="91425" bIns="91425" anchor="t" anchorCtr="0"/>
          <a:lstStyle>
            <a:lvl1pPr marL="0" marR="0" lvl="0" indent="0" algn="l" rtl="0">
              <a:lnSpc>
                <a:spcPct val="90000"/>
              </a:lnSpc>
              <a:spcBef>
                <a:spcPts val="750"/>
              </a:spcBef>
              <a:buClr>
                <a:schemeClr val="dk1"/>
              </a:buClr>
              <a:buFont typeface="Arial"/>
              <a:buNone/>
              <a:defRPr sz="1200" b="0" i="0" u="none" strike="noStrike" cap="none">
                <a:solidFill>
                  <a:schemeClr val="dk1"/>
                </a:solidFill>
                <a:latin typeface="Calibri"/>
                <a:ea typeface="Calibri"/>
                <a:cs typeface="Calibri"/>
                <a:sym typeface="Calibri"/>
              </a:defRPr>
            </a:lvl1pPr>
            <a:lvl2pPr marL="342900" marR="0" lvl="1" indent="0" algn="l" rtl="0">
              <a:lnSpc>
                <a:spcPct val="90000"/>
              </a:lnSpc>
              <a:spcBef>
                <a:spcPts val="375"/>
              </a:spcBef>
              <a:buClr>
                <a:schemeClr val="dk1"/>
              </a:buClr>
              <a:buFont typeface="Arial"/>
              <a:buNone/>
              <a:defRPr sz="1050" b="0" i="0" u="none" strike="noStrike" cap="none">
                <a:solidFill>
                  <a:schemeClr val="dk1"/>
                </a:solidFill>
                <a:latin typeface="Calibri"/>
                <a:ea typeface="Calibri"/>
                <a:cs typeface="Calibri"/>
                <a:sym typeface="Calibri"/>
              </a:defRPr>
            </a:lvl2pPr>
            <a:lvl3pPr marL="685800" marR="0" lvl="2" indent="0" algn="l" rtl="0">
              <a:lnSpc>
                <a:spcPct val="90000"/>
              </a:lnSpc>
              <a:spcBef>
                <a:spcPts val="375"/>
              </a:spcBef>
              <a:buClr>
                <a:schemeClr val="dk1"/>
              </a:buClr>
              <a:buFont typeface="Arial"/>
              <a:buNone/>
              <a:defRPr sz="900" b="0" i="0" u="none" strike="noStrike" cap="none">
                <a:solidFill>
                  <a:schemeClr val="dk1"/>
                </a:solidFill>
                <a:latin typeface="Calibri"/>
                <a:ea typeface="Calibri"/>
                <a:cs typeface="Calibri"/>
                <a:sym typeface="Calibri"/>
              </a:defRPr>
            </a:lvl3pPr>
            <a:lvl4pPr marL="1028700" marR="0" lvl="3"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4pPr>
            <a:lvl5pPr marL="1371600" marR="0" lvl="4"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5pPr>
            <a:lvl6pPr marL="1714500" marR="0" lvl="5"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6pPr>
            <a:lvl7pPr marL="2057400" marR="0" lvl="6"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7pPr>
            <a:lvl8pPr marL="2400300" marR="0" lvl="7"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8pPr>
            <a:lvl9pPr marL="2743200" marR="0" lvl="8"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dt" idx="10"/>
          </p:nvPr>
        </p:nvSpPr>
        <p:spPr>
          <a:xfrm>
            <a:off x="628651" y="6356351"/>
            <a:ext cx="2057399"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ftr" idx="11"/>
          </p:nvPr>
        </p:nvSpPr>
        <p:spPr>
          <a:xfrm>
            <a:off x="3028950" y="6356351"/>
            <a:ext cx="3086100"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sldNum" idx="12"/>
          </p:nvPr>
        </p:nvSpPr>
        <p:spPr>
          <a:xfrm>
            <a:off x="6457951" y="6356351"/>
            <a:ext cx="20573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rgbClr val="888888"/>
                </a:solidFill>
                <a:latin typeface="Calibri"/>
                <a:ea typeface="Calibri"/>
                <a:cs typeface="Calibri"/>
                <a:sym typeface="Calibri"/>
              </a:rPr>
              <a:pPr algn="r">
                <a:buSzPct val="25000"/>
              </a:pPr>
              <a:t>‹#›</a:t>
            </a:fld>
            <a:endParaRPr lang="en-US"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0600466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cSld name="含標題的圖片">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629841" y="457201"/>
            <a:ext cx="2949178" cy="160019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2400" b="0" i="0" u="none" strike="noStrike" cap="none">
                <a:solidFill>
                  <a:schemeClr val="dk1"/>
                </a:solidFill>
                <a:latin typeface="Calibri"/>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
        <p:nvSpPr>
          <p:cNvPr id="63" name="Shape 63"/>
          <p:cNvSpPr>
            <a:spLocks noGrp="1"/>
          </p:cNvSpPr>
          <p:nvPr>
            <p:ph type="pic" idx="2"/>
          </p:nvPr>
        </p:nvSpPr>
        <p:spPr>
          <a:xfrm>
            <a:off x="3887391" y="987425"/>
            <a:ext cx="4629149" cy="4873624"/>
          </a:xfrm>
          <a:prstGeom prst="rect">
            <a:avLst/>
          </a:prstGeom>
          <a:noFill/>
          <a:ln>
            <a:noFill/>
          </a:ln>
        </p:spPr>
        <p:txBody>
          <a:bodyPr lIns="91425" tIns="91425" rIns="91425" bIns="91425" anchor="t" anchorCtr="0"/>
          <a:lstStyle>
            <a:lvl1pPr marL="0" marR="0" lvl="0" indent="0" algn="l" rtl="0">
              <a:lnSpc>
                <a:spcPct val="90000"/>
              </a:lnSpc>
              <a:spcBef>
                <a:spcPts val="750"/>
              </a:spcBef>
              <a:buClr>
                <a:schemeClr val="dk1"/>
              </a:buClr>
              <a:buFont typeface="Arial"/>
              <a:buNone/>
              <a:defRPr sz="2400" b="0" i="0" u="none" strike="noStrike" cap="none">
                <a:solidFill>
                  <a:schemeClr val="dk1"/>
                </a:solidFill>
                <a:latin typeface="Calibri"/>
                <a:ea typeface="Calibri"/>
                <a:cs typeface="Calibri"/>
                <a:sym typeface="Calibri"/>
              </a:defRPr>
            </a:lvl1pPr>
            <a:lvl2pPr marL="342900" marR="0" lvl="1" indent="0" algn="l" rtl="0">
              <a:lnSpc>
                <a:spcPct val="90000"/>
              </a:lnSpc>
              <a:spcBef>
                <a:spcPts val="375"/>
              </a:spcBef>
              <a:buClr>
                <a:schemeClr val="dk1"/>
              </a:buClr>
              <a:buFont typeface="Arial"/>
              <a:buNone/>
              <a:defRPr sz="2100" b="0" i="0" u="none" strike="noStrike" cap="none">
                <a:solidFill>
                  <a:schemeClr val="dk1"/>
                </a:solidFill>
                <a:latin typeface="Calibri"/>
                <a:ea typeface="Calibri"/>
                <a:cs typeface="Calibri"/>
                <a:sym typeface="Calibri"/>
              </a:defRPr>
            </a:lvl2pPr>
            <a:lvl3pPr marL="685800" marR="0" lvl="2" indent="0" algn="l" rtl="0">
              <a:lnSpc>
                <a:spcPct val="90000"/>
              </a:lnSpc>
              <a:spcBef>
                <a:spcPts val="375"/>
              </a:spcBef>
              <a:buClr>
                <a:schemeClr val="dk1"/>
              </a:buClr>
              <a:buFont typeface="Arial"/>
              <a:buNone/>
              <a:defRPr sz="1800" b="0" i="0" u="none" strike="noStrike" cap="none">
                <a:solidFill>
                  <a:schemeClr val="dk1"/>
                </a:solidFill>
                <a:latin typeface="Calibri"/>
                <a:ea typeface="Calibri"/>
                <a:cs typeface="Calibri"/>
                <a:sym typeface="Calibri"/>
              </a:defRPr>
            </a:lvl3pPr>
            <a:lvl4pPr marL="1028700" marR="0" lvl="3" indent="0" algn="l" rtl="0">
              <a:lnSpc>
                <a:spcPct val="90000"/>
              </a:lnSpc>
              <a:spcBef>
                <a:spcPts val="375"/>
              </a:spcBef>
              <a:buClr>
                <a:schemeClr val="dk1"/>
              </a:buClr>
              <a:buFont typeface="Arial"/>
              <a:buNone/>
              <a:defRPr sz="1500" b="0" i="0" u="none" strike="noStrike" cap="none">
                <a:solidFill>
                  <a:schemeClr val="dk1"/>
                </a:solidFill>
                <a:latin typeface="Calibri"/>
                <a:ea typeface="Calibri"/>
                <a:cs typeface="Calibri"/>
                <a:sym typeface="Calibri"/>
              </a:defRPr>
            </a:lvl4pPr>
            <a:lvl5pPr marL="1371600" marR="0" lvl="4" indent="0" algn="l" rtl="0">
              <a:lnSpc>
                <a:spcPct val="90000"/>
              </a:lnSpc>
              <a:spcBef>
                <a:spcPts val="375"/>
              </a:spcBef>
              <a:buClr>
                <a:schemeClr val="dk1"/>
              </a:buClr>
              <a:buFont typeface="Arial"/>
              <a:buNone/>
              <a:defRPr sz="1500" b="0" i="0" u="none" strike="noStrike" cap="none">
                <a:solidFill>
                  <a:schemeClr val="dk1"/>
                </a:solidFill>
                <a:latin typeface="Calibri"/>
                <a:ea typeface="Calibri"/>
                <a:cs typeface="Calibri"/>
                <a:sym typeface="Calibri"/>
              </a:defRPr>
            </a:lvl5pPr>
            <a:lvl6pPr marL="1714500" marR="0" lvl="5" indent="0" algn="l" rtl="0">
              <a:lnSpc>
                <a:spcPct val="90000"/>
              </a:lnSpc>
              <a:spcBef>
                <a:spcPts val="375"/>
              </a:spcBef>
              <a:buClr>
                <a:schemeClr val="dk1"/>
              </a:buClr>
              <a:buFont typeface="Arial"/>
              <a:buNone/>
              <a:defRPr sz="1500" b="0" i="0" u="none" strike="noStrike" cap="none">
                <a:solidFill>
                  <a:schemeClr val="dk1"/>
                </a:solidFill>
                <a:latin typeface="Calibri"/>
                <a:ea typeface="Calibri"/>
                <a:cs typeface="Calibri"/>
                <a:sym typeface="Calibri"/>
              </a:defRPr>
            </a:lvl6pPr>
            <a:lvl7pPr marL="2057400" marR="0" lvl="6" indent="0" algn="l" rtl="0">
              <a:lnSpc>
                <a:spcPct val="90000"/>
              </a:lnSpc>
              <a:spcBef>
                <a:spcPts val="375"/>
              </a:spcBef>
              <a:buClr>
                <a:schemeClr val="dk1"/>
              </a:buClr>
              <a:buFont typeface="Arial"/>
              <a:buNone/>
              <a:defRPr sz="1500" b="0" i="0" u="none" strike="noStrike" cap="none">
                <a:solidFill>
                  <a:schemeClr val="dk1"/>
                </a:solidFill>
                <a:latin typeface="Calibri"/>
                <a:ea typeface="Calibri"/>
                <a:cs typeface="Calibri"/>
                <a:sym typeface="Calibri"/>
              </a:defRPr>
            </a:lvl7pPr>
            <a:lvl8pPr marL="2400300" marR="0" lvl="7" indent="0" algn="l" rtl="0">
              <a:lnSpc>
                <a:spcPct val="90000"/>
              </a:lnSpc>
              <a:spcBef>
                <a:spcPts val="375"/>
              </a:spcBef>
              <a:buClr>
                <a:schemeClr val="dk1"/>
              </a:buClr>
              <a:buFont typeface="Arial"/>
              <a:buNone/>
              <a:defRPr sz="1500" b="0" i="0" u="none" strike="noStrike" cap="none">
                <a:solidFill>
                  <a:schemeClr val="dk1"/>
                </a:solidFill>
                <a:latin typeface="Calibri"/>
                <a:ea typeface="Calibri"/>
                <a:cs typeface="Calibri"/>
                <a:sym typeface="Calibri"/>
              </a:defRPr>
            </a:lvl8pPr>
            <a:lvl9pPr marL="2743200" marR="0" lvl="8" indent="0" algn="l" rtl="0">
              <a:lnSpc>
                <a:spcPct val="90000"/>
              </a:lnSpc>
              <a:spcBef>
                <a:spcPts val="375"/>
              </a:spcBef>
              <a:buClr>
                <a:schemeClr val="dk1"/>
              </a:buClr>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body" idx="1"/>
          </p:nvPr>
        </p:nvSpPr>
        <p:spPr>
          <a:xfrm>
            <a:off x="629841" y="2057400"/>
            <a:ext cx="2949178" cy="3811588"/>
          </a:xfrm>
          <a:prstGeom prst="rect">
            <a:avLst/>
          </a:prstGeom>
          <a:noFill/>
          <a:ln>
            <a:noFill/>
          </a:ln>
        </p:spPr>
        <p:txBody>
          <a:bodyPr lIns="91425" tIns="91425" rIns="91425" bIns="91425" anchor="t" anchorCtr="0"/>
          <a:lstStyle>
            <a:lvl1pPr marL="0" marR="0" lvl="0" indent="0" algn="l" rtl="0">
              <a:lnSpc>
                <a:spcPct val="90000"/>
              </a:lnSpc>
              <a:spcBef>
                <a:spcPts val="750"/>
              </a:spcBef>
              <a:buClr>
                <a:schemeClr val="dk1"/>
              </a:buClr>
              <a:buFont typeface="Arial"/>
              <a:buNone/>
              <a:defRPr sz="1200" b="0" i="0" u="none" strike="noStrike" cap="none">
                <a:solidFill>
                  <a:schemeClr val="dk1"/>
                </a:solidFill>
                <a:latin typeface="Calibri"/>
                <a:ea typeface="Calibri"/>
                <a:cs typeface="Calibri"/>
                <a:sym typeface="Calibri"/>
              </a:defRPr>
            </a:lvl1pPr>
            <a:lvl2pPr marL="342900" marR="0" lvl="1" indent="0" algn="l" rtl="0">
              <a:lnSpc>
                <a:spcPct val="90000"/>
              </a:lnSpc>
              <a:spcBef>
                <a:spcPts val="375"/>
              </a:spcBef>
              <a:buClr>
                <a:schemeClr val="dk1"/>
              </a:buClr>
              <a:buFont typeface="Arial"/>
              <a:buNone/>
              <a:defRPr sz="1050" b="0" i="0" u="none" strike="noStrike" cap="none">
                <a:solidFill>
                  <a:schemeClr val="dk1"/>
                </a:solidFill>
                <a:latin typeface="Calibri"/>
                <a:ea typeface="Calibri"/>
                <a:cs typeface="Calibri"/>
                <a:sym typeface="Calibri"/>
              </a:defRPr>
            </a:lvl2pPr>
            <a:lvl3pPr marL="685800" marR="0" lvl="2" indent="0" algn="l" rtl="0">
              <a:lnSpc>
                <a:spcPct val="90000"/>
              </a:lnSpc>
              <a:spcBef>
                <a:spcPts val="375"/>
              </a:spcBef>
              <a:buClr>
                <a:schemeClr val="dk1"/>
              </a:buClr>
              <a:buFont typeface="Arial"/>
              <a:buNone/>
              <a:defRPr sz="900" b="0" i="0" u="none" strike="noStrike" cap="none">
                <a:solidFill>
                  <a:schemeClr val="dk1"/>
                </a:solidFill>
                <a:latin typeface="Calibri"/>
                <a:ea typeface="Calibri"/>
                <a:cs typeface="Calibri"/>
                <a:sym typeface="Calibri"/>
              </a:defRPr>
            </a:lvl3pPr>
            <a:lvl4pPr marL="1028700" marR="0" lvl="3"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4pPr>
            <a:lvl5pPr marL="1371600" marR="0" lvl="4"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5pPr>
            <a:lvl6pPr marL="1714500" marR="0" lvl="5"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6pPr>
            <a:lvl7pPr marL="2057400" marR="0" lvl="6"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7pPr>
            <a:lvl8pPr marL="2400300" marR="0" lvl="7"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8pPr>
            <a:lvl9pPr marL="2743200" marR="0" lvl="8"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dt" idx="10"/>
          </p:nvPr>
        </p:nvSpPr>
        <p:spPr>
          <a:xfrm>
            <a:off x="628651" y="6356351"/>
            <a:ext cx="2057399"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ftr" idx="11"/>
          </p:nvPr>
        </p:nvSpPr>
        <p:spPr>
          <a:xfrm>
            <a:off x="3028950" y="6356351"/>
            <a:ext cx="3086100"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6457951" y="6356351"/>
            <a:ext cx="20573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rgbClr val="888888"/>
                </a:solidFill>
                <a:latin typeface="Calibri"/>
                <a:ea typeface="Calibri"/>
                <a:cs typeface="Calibri"/>
                <a:sym typeface="Calibri"/>
              </a:rPr>
              <a:pPr algn="r">
                <a:buSzPct val="25000"/>
              </a:pPr>
              <a:t>‹#›</a:t>
            </a:fld>
            <a:endParaRPr lang="en-US"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4252870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cSld name="標題及直排文字">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28651" y="365125"/>
            <a:ext cx="78866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3300" b="0" i="0" u="none" strike="noStrike" cap="none">
                <a:solidFill>
                  <a:schemeClr val="dk1"/>
                </a:solidFill>
                <a:latin typeface="Calibri"/>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
        <p:nvSpPr>
          <p:cNvPr id="70" name="Shape 70"/>
          <p:cNvSpPr txBox="1">
            <a:spLocks noGrp="1"/>
          </p:cNvSpPr>
          <p:nvPr>
            <p:ph type="body" idx="1"/>
          </p:nvPr>
        </p:nvSpPr>
        <p:spPr>
          <a:xfrm rot="5400000">
            <a:off x="2396331" y="57945"/>
            <a:ext cx="4351338" cy="7886699"/>
          </a:xfrm>
          <a:prstGeom prst="rect">
            <a:avLst/>
          </a:prstGeom>
          <a:noFill/>
          <a:ln>
            <a:noFill/>
          </a:ln>
        </p:spPr>
        <p:txBody>
          <a:bodyPr lIns="91425" tIns="91425" rIns="91425" bIns="91425" anchor="t" anchorCtr="0"/>
          <a:lstStyle>
            <a:lvl1pPr marL="171450" marR="0" lvl="0" indent="-38100" algn="l" rtl="0">
              <a:lnSpc>
                <a:spcPct val="90000"/>
              </a:lnSpc>
              <a:spcBef>
                <a:spcPts val="75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14350" marR="0" lvl="1" indent="-57150" algn="l" rtl="0">
              <a:lnSpc>
                <a:spcPct val="90000"/>
              </a:lnSpc>
              <a:spcBef>
                <a:spcPts val="375"/>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57250" marR="0" lvl="2"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4pPr>
            <a:lvl5pPr marL="1543050" marR="0" lvl="4"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5pPr>
            <a:lvl6pPr marL="1885950" marR="0" lvl="5"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6pPr>
            <a:lvl7pPr marL="2228850" marR="0" lvl="6"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7pPr>
            <a:lvl8pPr marL="2571750" marR="0" lvl="7"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8pPr>
            <a:lvl9pPr marL="2914650" marR="0" lvl="8"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dt" idx="10"/>
          </p:nvPr>
        </p:nvSpPr>
        <p:spPr>
          <a:xfrm>
            <a:off x="628651" y="6356351"/>
            <a:ext cx="2057399"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3028950" y="6356351"/>
            <a:ext cx="3086100"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6457951" y="6356351"/>
            <a:ext cx="20573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rgbClr val="888888"/>
                </a:solidFill>
                <a:latin typeface="Calibri"/>
                <a:ea typeface="Calibri"/>
                <a:cs typeface="Calibri"/>
                <a:sym typeface="Calibri"/>
              </a:rPr>
              <a:pPr algn="r">
                <a:buSzPct val="25000"/>
              </a:pPr>
              <a:t>‹#›</a:t>
            </a:fld>
            <a:endParaRPr lang="en-US"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923465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cSld name="直排標題及文字">
    <p:spTree>
      <p:nvGrpSpPr>
        <p:cNvPr id="1" name="Shape 74"/>
        <p:cNvGrpSpPr/>
        <p:nvPr/>
      </p:nvGrpSpPr>
      <p:grpSpPr>
        <a:xfrm>
          <a:off x="0" y="0"/>
          <a:ext cx="0" cy="0"/>
          <a:chOff x="0" y="0"/>
          <a:chExt cx="0" cy="0"/>
        </a:xfrm>
      </p:grpSpPr>
      <p:sp>
        <p:nvSpPr>
          <p:cNvPr id="75" name="Shape 75"/>
          <p:cNvSpPr txBox="1">
            <a:spLocks noGrp="1"/>
          </p:cNvSpPr>
          <p:nvPr>
            <p:ph type="title"/>
          </p:nvPr>
        </p:nvSpPr>
        <p:spPr>
          <a:xfrm rot="5400000">
            <a:off x="4623594" y="2285207"/>
            <a:ext cx="5811838" cy="197167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3300" b="0" i="0" u="none" strike="noStrike" cap="none">
                <a:solidFill>
                  <a:schemeClr val="dk1"/>
                </a:solidFill>
                <a:latin typeface="Calibri"/>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
        <p:nvSpPr>
          <p:cNvPr id="76" name="Shape 76"/>
          <p:cNvSpPr txBox="1">
            <a:spLocks noGrp="1"/>
          </p:cNvSpPr>
          <p:nvPr>
            <p:ph type="body" idx="1"/>
          </p:nvPr>
        </p:nvSpPr>
        <p:spPr>
          <a:xfrm rot="5400000">
            <a:off x="623094" y="370683"/>
            <a:ext cx="5811838" cy="5800724"/>
          </a:xfrm>
          <a:prstGeom prst="rect">
            <a:avLst/>
          </a:prstGeom>
          <a:noFill/>
          <a:ln>
            <a:noFill/>
          </a:ln>
        </p:spPr>
        <p:txBody>
          <a:bodyPr lIns="91425" tIns="91425" rIns="91425" bIns="91425" anchor="t" anchorCtr="0"/>
          <a:lstStyle>
            <a:lvl1pPr marL="171450" marR="0" lvl="0" indent="-38100" algn="l" rtl="0">
              <a:lnSpc>
                <a:spcPct val="90000"/>
              </a:lnSpc>
              <a:spcBef>
                <a:spcPts val="75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14350" marR="0" lvl="1" indent="-57150" algn="l" rtl="0">
              <a:lnSpc>
                <a:spcPct val="90000"/>
              </a:lnSpc>
              <a:spcBef>
                <a:spcPts val="375"/>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57250" marR="0" lvl="2"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4pPr>
            <a:lvl5pPr marL="1543050" marR="0" lvl="4"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5pPr>
            <a:lvl6pPr marL="1885950" marR="0" lvl="5"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6pPr>
            <a:lvl7pPr marL="2228850" marR="0" lvl="6"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7pPr>
            <a:lvl8pPr marL="2571750" marR="0" lvl="7"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8pPr>
            <a:lvl9pPr marL="2914650" marR="0" lvl="8"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dt" idx="10"/>
          </p:nvPr>
        </p:nvSpPr>
        <p:spPr>
          <a:xfrm>
            <a:off x="628651" y="6356351"/>
            <a:ext cx="2057399"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ftr" idx="11"/>
          </p:nvPr>
        </p:nvSpPr>
        <p:spPr>
          <a:xfrm>
            <a:off x="3028950" y="6356351"/>
            <a:ext cx="3086100"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sldNum" idx="12"/>
          </p:nvPr>
        </p:nvSpPr>
        <p:spPr>
          <a:xfrm>
            <a:off x="6457951" y="6356351"/>
            <a:ext cx="20573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rgbClr val="888888"/>
                </a:solidFill>
                <a:latin typeface="Calibri"/>
                <a:ea typeface="Calibri"/>
                <a:cs typeface="Calibri"/>
                <a:sym typeface="Calibri"/>
              </a:rPr>
              <a:pPr algn="r">
                <a:buSzPct val="25000"/>
              </a:pPr>
              <a:t>‹#›</a:t>
            </a:fld>
            <a:endParaRPr lang="en-US"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779557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標題及內容"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27"/>
        <p:cNvGrpSpPr/>
        <p:nvPr/>
      </p:nvGrpSpPr>
      <p:grpSpPr>
        <a:xfrm>
          <a:off x="0" y="0"/>
          <a:ext cx="0" cy="0"/>
          <a:chOff x="0" y="0"/>
          <a:chExt cx="0" cy="0"/>
        </a:xfrm>
      </p:grpSpPr>
      <p:sp>
        <p:nvSpPr>
          <p:cNvPr id="28" name="Google Shape;28;p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兩個內容" type="twoObj">
  <p:cSld name="TWO_OBJECTS">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比較" type="twoTxTwoObj">
  <p:cSld name="TWO_OBJECTS_WITH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7"/>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7"/>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7"/>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7"/>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只有標題" type="titleOnly">
  <p:cSld name="TITLE_ONLY">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含輔助字幕的內容"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含輔助字幕的圖片"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3887391" y="987426"/>
            <a:ext cx="462915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標題及直排文字"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0" y="18256"/>
            <a:ext cx="9144000"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 name="Shape 7"/>
          <p:cNvSpPr txBox="1">
            <a:spLocks noGrp="1"/>
          </p:cNvSpPr>
          <p:nvPr>
            <p:ph type="body" idx="1"/>
          </p:nvPr>
        </p:nvSpPr>
        <p:spPr>
          <a:xfrm>
            <a:off x="628651" y="1825625"/>
            <a:ext cx="7886699"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8" name="Shape 8"/>
          <p:cNvSpPr txBox="1">
            <a:spLocks noGrp="1"/>
          </p:cNvSpPr>
          <p:nvPr>
            <p:ph type="dt" idx="10"/>
          </p:nvPr>
        </p:nvSpPr>
        <p:spPr>
          <a:xfrm>
            <a:off x="628651" y="6356351"/>
            <a:ext cx="2057399"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9" name="Shape 9"/>
          <p:cNvSpPr txBox="1">
            <a:spLocks noGrp="1"/>
          </p:cNvSpPr>
          <p:nvPr>
            <p:ph type="ftr" idx="11"/>
          </p:nvPr>
        </p:nvSpPr>
        <p:spPr>
          <a:xfrm>
            <a:off x="3028950" y="6356351"/>
            <a:ext cx="3086100"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10" name="Shape 10"/>
          <p:cNvSpPr txBox="1">
            <a:spLocks noGrp="1"/>
          </p:cNvSpPr>
          <p:nvPr>
            <p:ph type="sldNum" idx="12"/>
          </p:nvPr>
        </p:nvSpPr>
        <p:spPr>
          <a:xfrm>
            <a:off x="6457951" y="6356351"/>
            <a:ext cx="20573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rgbClr val="888888"/>
                </a:solidFill>
                <a:latin typeface="Calibri"/>
                <a:ea typeface="Calibri"/>
                <a:cs typeface="Calibri"/>
                <a:sym typeface="Calibri"/>
              </a:rPr>
              <a:pPr algn="r">
                <a:buSzPct val="25000"/>
              </a:pPr>
              <a:t>‹#›</a:t>
            </a:fld>
            <a:endParaRPr lang="en-US"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676383110"/>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1.jpg"/><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13.jpg"/><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5.jpg"/><Relationship Id="rId4" Type="http://schemas.openxmlformats.org/officeDocument/2006/relationships/image" Target="../media/image14.jpg"/></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gif"/></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2.xml"/><Relationship Id="rId7" Type="http://schemas.openxmlformats.org/officeDocument/2006/relationships/image" Target="../media/image2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13.xml"/><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hyperlink" Target="https://arxiv.org/pdf/1512.03385.pdf" TargetMode="External"/><Relationship Id="rId2" Type="http://schemas.openxmlformats.org/officeDocument/2006/relationships/hyperlink" Target="https://papers.nips.cc/paper/2012/file/c399862d3b9d6b76c8436e924a68c45b-Paper.pdf" TargetMode="External"/><Relationship Id="rId1" Type="http://schemas.openxmlformats.org/officeDocument/2006/relationships/slideLayout" Target="../slideLayouts/slideLayout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hyperlink" Target="https://www.microsoft.com/en-us/download/details.aspx?id=54765"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www.cc.ncku.edu.tw/download/" TargetMode="External"/><Relationship Id="rId4" Type="http://schemas.openxmlformats.org/officeDocument/2006/relationships/hyperlink" Target="https://opencv.org/release.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4.jpg"/><Relationship Id="rId5" Type="http://schemas.openxmlformats.org/officeDocument/2006/relationships/image" Target="../media/image6.jp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a:spLocks noGrp="1"/>
          </p:cNvSpPr>
          <p:nvPr>
            <p:ph type="ctrTitle"/>
          </p:nvPr>
        </p:nvSpPr>
        <p:spPr>
          <a:xfrm>
            <a:off x="1143000" y="879894"/>
            <a:ext cx="6858000" cy="2609828"/>
          </a:xfrm>
          <a:prstGeom prst="rect">
            <a:avLst/>
          </a:prstGeom>
          <a:noFill/>
          <a:ln>
            <a:noFill/>
          </a:ln>
        </p:spPr>
        <p:txBody>
          <a:bodyPr spcFirstLastPara="1" wrap="square" lIns="68550" tIns="34275" rIns="68550" bIns="34275" anchor="b" anchorCtr="0">
            <a:noAutofit/>
          </a:bodyPr>
          <a:lstStyle/>
          <a:p>
            <a:pPr marL="0" lvl="0" indent="0" algn="ctr" rtl="0">
              <a:lnSpc>
                <a:spcPct val="90000"/>
              </a:lnSpc>
              <a:spcBef>
                <a:spcPts val="0"/>
              </a:spcBef>
              <a:spcAft>
                <a:spcPts val="0"/>
              </a:spcAft>
              <a:buClr>
                <a:schemeClr val="dk1"/>
              </a:buClr>
              <a:buSzPts val="675"/>
              <a:buFont typeface="Arial"/>
              <a:buNone/>
            </a:pPr>
            <a:r>
              <a:rPr lang="en-US" sz="2700" b="1">
                <a:latin typeface="Arial"/>
                <a:ea typeface="Arial"/>
                <a:cs typeface="Arial"/>
                <a:sym typeface="Arial"/>
              </a:rPr>
              <a:t>影像處理、電腦視覺及深度學習概論</a:t>
            </a:r>
            <a:r>
              <a:rPr lang="en-US" sz="2700" b="1" dirty="0">
                <a:latin typeface="Arial"/>
                <a:ea typeface="Arial"/>
                <a:cs typeface="Arial"/>
                <a:sym typeface="Arial"/>
              </a:rPr>
              <a:t> (Introduction to Image Processing, Computer Vision and Deep Learning)</a:t>
            </a:r>
            <a:br>
              <a:rPr lang="en-US" sz="2700" dirty="0">
                <a:latin typeface="Arial"/>
                <a:ea typeface="Arial"/>
                <a:cs typeface="Arial"/>
                <a:sym typeface="Arial"/>
              </a:rPr>
            </a:br>
            <a:br>
              <a:rPr lang="en-US" sz="2700" dirty="0">
                <a:latin typeface="Arial"/>
                <a:ea typeface="Arial"/>
                <a:cs typeface="Arial"/>
                <a:sym typeface="Arial"/>
              </a:rPr>
            </a:br>
            <a:r>
              <a:rPr lang="en-US" sz="2700" dirty="0">
                <a:latin typeface="Arial"/>
                <a:ea typeface="Arial"/>
                <a:cs typeface="Arial"/>
                <a:sym typeface="Arial"/>
              </a:rPr>
              <a:t>Homework 2</a:t>
            </a:r>
            <a:endParaRPr dirty="0"/>
          </a:p>
        </p:txBody>
      </p:sp>
      <p:sp>
        <p:nvSpPr>
          <p:cNvPr id="89" name="Google Shape;89;p13"/>
          <p:cNvSpPr txBox="1">
            <a:spLocks noGrp="1"/>
          </p:cNvSpPr>
          <p:nvPr>
            <p:ph type="subTitle" idx="1"/>
          </p:nvPr>
        </p:nvSpPr>
        <p:spPr>
          <a:xfrm>
            <a:off x="1143000" y="3558780"/>
            <a:ext cx="6858000" cy="2084467"/>
          </a:xfrm>
          <a:prstGeom prst="rect">
            <a:avLst/>
          </a:prstGeom>
          <a:noFill/>
          <a:ln>
            <a:noFill/>
          </a:ln>
        </p:spPr>
        <p:txBody>
          <a:bodyPr spcFirstLastPara="1" wrap="square" lIns="68550" tIns="34275" rIns="68550" bIns="34275" anchor="t" anchorCtr="0">
            <a:noAutofit/>
          </a:bodyPr>
          <a:lstStyle/>
          <a:p>
            <a:pPr marL="0" lvl="0" indent="0" algn="ctr" rtl="0">
              <a:lnSpc>
                <a:spcPct val="90000"/>
              </a:lnSpc>
              <a:spcBef>
                <a:spcPts val="0"/>
              </a:spcBef>
              <a:spcAft>
                <a:spcPts val="0"/>
              </a:spcAft>
              <a:buClr>
                <a:schemeClr val="dk1"/>
              </a:buClr>
              <a:buSzPts val="500"/>
              <a:buNone/>
            </a:pPr>
            <a:r>
              <a:rPr lang="en-US" sz="2000">
                <a:latin typeface="Arial"/>
                <a:ea typeface="Arial"/>
                <a:cs typeface="Arial"/>
                <a:sym typeface="Arial"/>
              </a:rPr>
              <a:t>TA:</a:t>
            </a:r>
            <a:endParaRPr/>
          </a:p>
          <a:p>
            <a:pPr marL="0" lvl="0" indent="0" algn="ctr" rtl="0">
              <a:lnSpc>
                <a:spcPct val="90000"/>
              </a:lnSpc>
              <a:spcBef>
                <a:spcPts val="1000"/>
              </a:spcBef>
              <a:spcAft>
                <a:spcPts val="0"/>
              </a:spcAft>
              <a:buClr>
                <a:schemeClr val="dk1"/>
              </a:buClr>
              <a:buSzPts val="500"/>
              <a:buNone/>
            </a:pPr>
            <a:r>
              <a:rPr lang="en-US" sz="2000">
                <a:latin typeface="Arial"/>
                <a:ea typeface="Arial"/>
                <a:cs typeface="Arial"/>
                <a:sym typeface="Arial"/>
              </a:rPr>
              <a:t>        West: player210421@gmail.com</a:t>
            </a:r>
            <a:endParaRPr/>
          </a:p>
          <a:p>
            <a:pPr marL="0" lvl="0" indent="1815704" algn="l" rtl="0">
              <a:lnSpc>
                <a:spcPct val="90000"/>
              </a:lnSpc>
              <a:spcBef>
                <a:spcPts val="1000"/>
              </a:spcBef>
              <a:spcAft>
                <a:spcPts val="0"/>
              </a:spcAft>
              <a:buClr>
                <a:schemeClr val="dk1"/>
              </a:buClr>
              <a:buSzPts val="500"/>
              <a:buNone/>
            </a:pPr>
            <a:endParaRPr sz="2000">
              <a:latin typeface="Arial"/>
              <a:ea typeface="Arial"/>
              <a:cs typeface="Arial"/>
              <a:sym typeface="Arial"/>
            </a:endParaRPr>
          </a:p>
          <a:p>
            <a:pPr marL="0" lvl="0" indent="1815704" algn="l" rtl="0">
              <a:lnSpc>
                <a:spcPct val="90000"/>
              </a:lnSpc>
              <a:spcBef>
                <a:spcPts val="1000"/>
              </a:spcBef>
              <a:spcAft>
                <a:spcPts val="0"/>
              </a:spcAft>
              <a:buClr>
                <a:schemeClr val="dk1"/>
              </a:buClr>
              <a:buSzPts val="500"/>
              <a:buNone/>
            </a:pPr>
            <a:r>
              <a:rPr lang="en-US" sz="2000">
                <a:latin typeface="Arial"/>
                <a:ea typeface="Arial"/>
                <a:cs typeface="Arial"/>
                <a:sym typeface="Arial"/>
              </a:rPr>
              <a:t>Office Hour: 17:00~19:00, Mon.</a:t>
            </a:r>
            <a:endParaRPr/>
          </a:p>
          <a:p>
            <a:pPr marL="0" lvl="0" indent="1815704" algn="l" rtl="0">
              <a:lnSpc>
                <a:spcPct val="90000"/>
              </a:lnSpc>
              <a:spcBef>
                <a:spcPts val="1000"/>
              </a:spcBef>
              <a:spcAft>
                <a:spcPts val="0"/>
              </a:spcAft>
              <a:buClr>
                <a:schemeClr val="dk1"/>
              </a:buClr>
              <a:buSzPts val="500"/>
              <a:buNone/>
            </a:pPr>
            <a:r>
              <a:rPr lang="en-US" sz="2000">
                <a:latin typeface="Arial"/>
                <a:ea typeface="Arial"/>
                <a:cs typeface="Arial"/>
                <a:sym typeface="Arial"/>
              </a:rPr>
              <a:t>		       10:00~12:00, Wed.</a:t>
            </a:r>
            <a:endParaRPr/>
          </a:p>
          <a:p>
            <a:pPr marL="0" lvl="0" indent="1815704" algn="l" rtl="0">
              <a:lnSpc>
                <a:spcPct val="90000"/>
              </a:lnSpc>
              <a:spcBef>
                <a:spcPts val="1000"/>
              </a:spcBef>
              <a:spcAft>
                <a:spcPts val="0"/>
              </a:spcAft>
              <a:buClr>
                <a:schemeClr val="dk1"/>
              </a:buClr>
              <a:buSzPts val="500"/>
              <a:buNone/>
            </a:pPr>
            <a:r>
              <a:rPr lang="en-US" sz="2000">
                <a:latin typeface="Arial"/>
                <a:ea typeface="Arial"/>
                <a:cs typeface="Arial"/>
                <a:sym typeface="Arial"/>
              </a:rPr>
              <a:t>	At CSIE 9F Robotics Lab.</a:t>
            </a:r>
            <a:endParaRPr sz="2000" b="0" i="0" u="none" strike="noStrike" cap="non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5" name="圖片 4">
            <a:extLst>
              <a:ext uri="{FF2B5EF4-FFF2-40B4-BE49-F238E27FC236}">
                <a16:creationId xmlns:a16="http://schemas.microsoft.com/office/drawing/2014/main" id="{47DB7166-05E5-4403-9E34-2FCC994862E8}"/>
              </a:ext>
            </a:extLst>
          </p:cNvPr>
          <p:cNvPicPr>
            <a:picLocks noChangeAspect="1"/>
          </p:cNvPicPr>
          <p:nvPr/>
        </p:nvPicPr>
        <p:blipFill>
          <a:blip r:embed="rId3"/>
          <a:stretch>
            <a:fillRect/>
          </a:stretch>
        </p:blipFill>
        <p:spPr>
          <a:xfrm>
            <a:off x="2334491" y="4271415"/>
            <a:ext cx="5029200" cy="2314575"/>
          </a:xfrm>
          <a:prstGeom prst="rect">
            <a:avLst/>
          </a:prstGeom>
        </p:spPr>
      </p:pic>
      <p:sp>
        <p:nvSpPr>
          <p:cNvPr id="131" name="Shape 131"/>
          <p:cNvSpPr txBox="1">
            <a:spLocks noGrp="1"/>
          </p:cNvSpPr>
          <p:nvPr>
            <p:ph type="title"/>
          </p:nvPr>
        </p:nvSpPr>
        <p:spPr>
          <a:xfrm>
            <a:off x="0" y="0"/>
            <a:ext cx="7886699" cy="696286"/>
          </a:xfrm>
          <a:prstGeom prst="rect">
            <a:avLst/>
          </a:prstGeom>
          <a:noFill/>
          <a:ln>
            <a:noFill/>
          </a:ln>
        </p:spPr>
        <p:txBody>
          <a:bodyPr lIns="68569" tIns="34275" rIns="68569" bIns="34275" anchor="ctr" anchorCtr="0">
            <a:noAutofit/>
          </a:bodyPr>
          <a:lstStyle/>
          <a:p>
            <a:pPr marL="1949054" indent="-1949054">
              <a:buSzPct val="25000"/>
            </a:pPr>
            <a:r>
              <a:rPr lang="en-US" b="1" dirty="0">
                <a:latin typeface="Arial"/>
                <a:ea typeface="Arial"/>
                <a:cs typeface="Arial"/>
                <a:sym typeface="Arial"/>
              </a:rPr>
              <a:t>2</a:t>
            </a:r>
            <a:r>
              <a:rPr lang="en-US" sz="2800" b="1" dirty="0">
                <a:latin typeface="Arial"/>
                <a:ea typeface="Arial"/>
                <a:cs typeface="Arial"/>
                <a:sym typeface="Arial"/>
              </a:rPr>
              <a:t>.2 </a:t>
            </a:r>
            <a:r>
              <a:rPr lang="en-US" altLang="zh-TW" sz="2800" b="1" dirty="0">
                <a:latin typeface="Arial"/>
                <a:ea typeface="Arial"/>
                <a:cs typeface="Arial"/>
                <a:sym typeface="Arial"/>
              </a:rPr>
              <a:t>(5%)</a:t>
            </a:r>
            <a:r>
              <a:rPr lang="zh-TW" altLang="en-US" sz="2800" b="1" dirty="0">
                <a:latin typeface="Arial"/>
                <a:ea typeface="Arial"/>
                <a:cs typeface="Arial"/>
                <a:sym typeface="Arial"/>
              </a:rPr>
              <a:t> </a:t>
            </a:r>
            <a:r>
              <a:rPr lang="en-US" sz="2800" b="1" dirty="0">
                <a:latin typeface="Arial"/>
                <a:ea typeface="Arial"/>
                <a:cs typeface="Arial"/>
                <a:sym typeface="Arial"/>
              </a:rPr>
              <a:t>Find the Intrinsic </a:t>
            </a:r>
            <a:r>
              <a:rPr lang="en-US" b="1" dirty="0">
                <a:latin typeface="Arial"/>
                <a:ea typeface="Arial"/>
                <a:cs typeface="Arial"/>
                <a:sym typeface="Arial"/>
              </a:rPr>
              <a:t>M</a:t>
            </a:r>
            <a:r>
              <a:rPr lang="en-US" sz="2800" b="1" dirty="0">
                <a:latin typeface="Arial"/>
                <a:ea typeface="Arial"/>
                <a:cs typeface="Arial"/>
                <a:sym typeface="Arial"/>
              </a:rPr>
              <a:t>atrix </a:t>
            </a:r>
          </a:p>
        </p:txBody>
      </p:sp>
      <p:sp>
        <p:nvSpPr>
          <p:cNvPr id="132" name="Shape 132"/>
          <p:cNvSpPr txBox="1">
            <a:spLocks noGrp="1"/>
          </p:cNvSpPr>
          <p:nvPr>
            <p:ph type="sldNum" idx="12"/>
          </p:nvPr>
        </p:nvSpPr>
        <p:spPr>
          <a:xfrm>
            <a:off x="7074330" y="6584156"/>
            <a:ext cx="2057399" cy="273844"/>
          </a:xfrm>
          <a:prstGeom prst="rect">
            <a:avLst/>
          </a:prstGeom>
          <a:noFill/>
          <a:ln>
            <a:noFill/>
          </a:ln>
        </p:spPr>
        <p:txBody>
          <a:bodyPr lIns="68569" tIns="34275" rIns="68569" bIns="34275"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10</a:t>
            </a:fld>
            <a:endParaRPr kumimoji="0" lang="en-US" sz="9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133" name="Shape 133"/>
          <p:cNvSpPr txBox="1">
            <a:spLocks noGrp="1"/>
          </p:cNvSpPr>
          <p:nvPr>
            <p:ph type="body" idx="1"/>
          </p:nvPr>
        </p:nvSpPr>
        <p:spPr>
          <a:xfrm>
            <a:off x="0" y="640834"/>
            <a:ext cx="8370907" cy="3263400"/>
          </a:xfrm>
          <a:prstGeom prst="rect">
            <a:avLst/>
          </a:prstGeom>
          <a:noFill/>
          <a:ln>
            <a:noFill/>
          </a:ln>
        </p:spPr>
        <p:txBody>
          <a:bodyPr lIns="68569" tIns="34275" rIns="68569" bIns="34275" anchor="t" anchorCtr="0">
            <a:noAutofit/>
          </a:bodyPr>
          <a:lstStyle/>
          <a:p>
            <a:pPr marL="357188" indent="-357188">
              <a:lnSpc>
                <a:spcPct val="100000"/>
              </a:lnSpc>
              <a:spcBef>
                <a:spcPts val="0"/>
              </a:spcBef>
              <a:buClr>
                <a:srgbClr val="000000"/>
              </a:buClr>
            </a:pPr>
            <a:r>
              <a:rPr lang="en-US" sz="2000" dirty="0">
                <a:solidFill>
                  <a:srgbClr val="000000"/>
                </a:solidFill>
                <a:latin typeface="Arial"/>
                <a:ea typeface="Arial"/>
                <a:cs typeface="Arial"/>
                <a:sym typeface="Arial"/>
              </a:rPr>
              <a:t>Given: 15 images, 1</a:t>
            </a:r>
            <a:r>
              <a:rPr lang="en-US" altLang="zh-TW" sz="2000" dirty="0">
                <a:latin typeface="Arial"/>
                <a:ea typeface="Arial"/>
                <a:cs typeface="Arial"/>
                <a:sym typeface="Arial"/>
              </a:rPr>
              <a:t>.bmp ~ 15.bmp</a:t>
            </a:r>
            <a:endParaRPr lang="en-US" altLang="zh-TW" dirty="0">
              <a:solidFill>
                <a:srgbClr val="000000"/>
              </a:solidFill>
              <a:latin typeface="Arial"/>
              <a:ea typeface="Arial"/>
              <a:cs typeface="Arial"/>
              <a:sym typeface="Arial"/>
            </a:endParaRPr>
          </a:p>
          <a:p>
            <a:pPr marL="357188" indent="-357188">
              <a:lnSpc>
                <a:spcPct val="100000"/>
              </a:lnSpc>
              <a:spcBef>
                <a:spcPts val="0"/>
              </a:spcBef>
              <a:buClr>
                <a:srgbClr val="000000"/>
              </a:buClr>
            </a:pPr>
            <a:r>
              <a:rPr lang="en-US" sz="2000" dirty="0">
                <a:solidFill>
                  <a:srgbClr val="000000"/>
                </a:solidFill>
                <a:latin typeface="Arial"/>
                <a:ea typeface="Arial"/>
                <a:cs typeface="Arial"/>
                <a:sym typeface="Arial"/>
              </a:rPr>
              <a:t>Q: 1) Find the intrinsic matrix </a:t>
            </a:r>
            <a:r>
              <a:rPr lang="en-US" altLang="zh-TW" sz="2000" dirty="0">
                <a:solidFill>
                  <a:srgbClr val="000000"/>
                </a:solidFill>
                <a:latin typeface="Arial"/>
                <a:ea typeface="Arial"/>
                <a:cs typeface="Arial"/>
                <a:sym typeface="Arial"/>
              </a:rPr>
              <a:t>(</a:t>
            </a:r>
            <a:r>
              <a:rPr lang="en-US" altLang="zh-TW" sz="2000" dirty="0">
                <a:latin typeface="Arial"/>
                <a:ea typeface="Arial"/>
                <a:cs typeface="Arial"/>
                <a:sym typeface="Arial"/>
              </a:rPr>
              <a:t>)</a:t>
            </a:r>
            <a:r>
              <a:rPr lang="en-US" sz="2000" dirty="0">
                <a:solidFill>
                  <a:srgbClr val="000000"/>
                </a:solidFill>
                <a:latin typeface="Arial"/>
                <a:ea typeface="Arial"/>
                <a:cs typeface="Arial"/>
                <a:sym typeface="Arial"/>
              </a:rPr>
              <a:t>:</a:t>
            </a:r>
          </a:p>
          <a:p>
            <a:pPr marL="0" indent="0">
              <a:lnSpc>
                <a:spcPct val="100000"/>
              </a:lnSpc>
              <a:spcBef>
                <a:spcPts val="0"/>
              </a:spcBef>
              <a:buNone/>
            </a:pPr>
            <a:endParaRPr sz="2000" dirty="0">
              <a:solidFill>
                <a:srgbClr val="000000"/>
              </a:solidFill>
              <a:latin typeface="Arial"/>
              <a:ea typeface="Arial"/>
              <a:cs typeface="Arial"/>
              <a:sym typeface="Arial"/>
            </a:endParaRPr>
          </a:p>
          <a:p>
            <a:pPr marL="0" indent="0">
              <a:lnSpc>
                <a:spcPct val="100000"/>
              </a:lnSpc>
              <a:spcBef>
                <a:spcPts val="0"/>
              </a:spcBef>
              <a:buNone/>
            </a:pPr>
            <a:endParaRPr lang="en-US" sz="2000" dirty="0">
              <a:solidFill>
                <a:srgbClr val="000000"/>
              </a:solidFill>
              <a:latin typeface="Arial"/>
              <a:ea typeface="Arial"/>
              <a:cs typeface="Arial"/>
              <a:sym typeface="Arial"/>
            </a:endParaRPr>
          </a:p>
          <a:p>
            <a:pPr marL="0" indent="0">
              <a:lnSpc>
                <a:spcPct val="100000"/>
              </a:lnSpc>
              <a:spcBef>
                <a:spcPts val="0"/>
              </a:spcBef>
              <a:buNone/>
            </a:pPr>
            <a:endParaRPr sz="2000" dirty="0">
              <a:solidFill>
                <a:srgbClr val="000000"/>
              </a:solidFill>
              <a:latin typeface="Arial"/>
              <a:ea typeface="Arial"/>
              <a:cs typeface="Arial"/>
              <a:sym typeface="Arial"/>
            </a:endParaRPr>
          </a:p>
          <a:p>
            <a:pPr marL="0" indent="0">
              <a:lnSpc>
                <a:spcPct val="100000"/>
              </a:lnSpc>
              <a:spcBef>
                <a:spcPts val="0"/>
              </a:spcBef>
              <a:buClr>
                <a:srgbClr val="000000"/>
              </a:buClr>
              <a:buNone/>
            </a:pPr>
            <a:r>
              <a:rPr lang="en-US" altLang="zh-TW" sz="2000" dirty="0">
                <a:latin typeface="Arial"/>
                <a:ea typeface="Arial"/>
                <a:cs typeface="Arial"/>
                <a:sym typeface="Arial"/>
              </a:rPr>
              <a:t>           2) Click button “1.2” and then </a:t>
            </a:r>
            <a:r>
              <a:rPr lang="en-US" altLang="zh-TW" sz="2000" dirty="0">
                <a:highlight>
                  <a:srgbClr val="FFFF00"/>
                </a:highlight>
                <a:latin typeface="Arial"/>
                <a:ea typeface="Arial"/>
                <a:cs typeface="Arial"/>
                <a:sym typeface="Arial"/>
              </a:rPr>
              <a:t>show the result on the console </a:t>
            </a:r>
            <a:r>
              <a:rPr lang="en-US" altLang="zh-TW" sz="2000" dirty="0">
                <a:latin typeface="Arial"/>
                <a:ea typeface="Arial"/>
                <a:cs typeface="Arial"/>
                <a:sym typeface="Arial"/>
              </a:rPr>
              <a:t>	 	window.</a:t>
            </a:r>
            <a:endParaRPr lang="en-US" sz="2000" dirty="0">
              <a:solidFill>
                <a:srgbClr val="000000"/>
              </a:solidFill>
              <a:latin typeface="Arial"/>
              <a:ea typeface="Arial"/>
              <a:cs typeface="Arial"/>
              <a:sym typeface="Arial"/>
            </a:endParaRPr>
          </a:p>
          <a:p>
            <a:pPr indent="-171450">
              <a:lnSpc>
                <a:spcPct val="100000"/>
              </a:lnSpc>
              <a:spcBef>
                <a:spcPts val="0"/>
              </a:spcBef>
              <a:buClr>
                <a:srgbClr val="000000"/>
              </a:buClr>
            </a:pPr>
            <a:endParaRPr lang="en-US" sz="2000" dirty="0">
              <a:solidFill>
                <a:srgbClr val="000000"/>
              </a:solidFill>
            </a:endParaRPr>
          </a:p>
          <a:p>
            <a:pPr marL="447675" indent="-355600">
              <a:lnSpc>
                <a:spcPct val="100000"/>
              </a:lnSpc>
              <a:spcBef>
                <a:spcPts val="0"/>
              </a:spcBef>
              <a:buClr>
                <a:srgbClr val="000000"/>
              </a:buClr>
            </a:pPr>
            <a:r>
              <a:rPr lang="en-US" sz="2000" dirty="0">
                <a:solidFill>
                  <a:srgbClr val="000000"/>
                </a:solidFill>
              </a:rPr>
              <a:t>Output format:</a:t>
            </a:r>
            <a:endParaRPr sz="2000" dirty="0">
              <a:solidFill>
                <a:srgbClr val="000000"/>
              </a:solidFill>
            </a:endParaRPr>
          </a:p>
          <a:p>
            <a:pPr marL="447675" lvl="1" indent="-355600">
              <a:lnSpc>
                <a:spcPct val="100000"/>
              </a:lnSpc>
              <a:buClr>
                <a:srgbClr val="000000"/>
              </a:buClr>
              <a:buFont typeface="Wingdings" panose="05000000000000000000" pitchFamily="2" charset="2"/>
              <a:buChar char="q"/>
            </a:pPr>
            <a:endParaRPr lang="en-US" sz="2000" dirty="0">
              <a:solidFill>
                <a:srgbClr val="000000"/>
              </a:solidFill>
            </a:endParaRPr>
          </a:p>
          <a:p>
            <a:pPr marL="447675" lvl="1" indent="-355600">
              <a:lnSpc>
                <a:spcPct val="100000"/>
              </a:lnSpc>
              <a:buClr>
                <a:srgbClr val="000000"/>
              </a:buClr>
              <a:buFont typeface="Wingdings" panose="05000000000000000000" pitchFamily="2" charset="2"/>
              <a:buChar char="q"/>
            </a:pPr>
            <a:r>
              <a:rPr lang="en-US" sz="2000" dirty="0">
                <a:solidFill>
                  <a:srgbClr val="000000"/>
                </a:solidFill>
              </a:rPr>
              <a:t>Hint: OpenCV Textbook Chapter 11</a:t>
            </a:r>
            <a:r>
              <a:rPr lang="zh-TW" altLang="en-US" sz="2000" dirty="0">
                <a:solidFill>
                  <a:srgbClr val="000000"/>
                </a:solidFill>
              </a:rPr>
              <a:t> </a:t>
            </a:r>
            <a:r>
              <a:rPr lang="en-US" altLang="zh-TW" sz="2000" dirty="0">
                <a:solidFill>
                  <a:srgbClr val="000000"/>
                </a:solidFill>
              </a:rPr>
              <a:t>(P.398 ~ p.400)</a:t>
            </a:r>
          </a:p>
        </p:txBody>
      </p:sp>
      <p:pic>
        <p:nvPicPr>
          <p:cNvPr id="134" name="Shape 134" descr="擷取.JPG"/>
          <p:cNvPicPr preferRelativeResize="0"/>
          <p:nvPr/>
        </p:nvPicPr>
        <p:blipFill rotWithShape="1">
          <a:blip r:embed="rId4">
            <a:alphaModFix/>
          </a:blip>
          <a:srcRect l="9460" t="14117" b="13746"/>
          <a:stretch/>
        </p:blipFill>
        <p:spPr>
          <a:xfrm>
            <a:off x="4258725" y="1075458"/>
            <a:ext cx="2489982" cy="1035774"/>
          </a:xfrm>
          <a:prstGeom prst="rect">
            <a:avLst/>
          </a:prstGeom>
          <a:noFill/>
          <a:ln>
            <a:noFill/>
          </a:ln>
        </p:spPr>
      </p:pic>
      <p:pic>
        <p:nvPicPr>
          <p:cNvPr id="135" name="Shape 135" descr="擷取.JPG"/>
          <p:cNvPicPr preferRelativeResize="0"/>
          <p:nvPr/>
        </p:nvPicPr>
        <p:blipFill rotWithShape="1">
          <a:blip r:embed="rId5">
            <a:alphaModFix/>
          </a:blip>
          <a:srcRect r="2905"/>
          <a:stretch/>
        </p:blipFill>
        <p:spPr>
          <a:xfrm>
            <a:off x="2489024" y="2765352"/>
            <a:ext cx="4585306" cy="973731"/>
          </a:xfrm>
          <a:prstGeom prst="rect">
            <a:avLst/>
          </a:prstGeom>
          <a:noFill/>
          <a:ln>
            <a:noFill/>
          </a:ln>
        </p:spPr>
      </p:pic>
      <p:sp>
        <p:nvSpPr>
          <p:cNvPr id="2" name="Rectangle 1">
            <a:extLst>
              <a:ext uri="{FF2B5EF4-FFF2-40B4-BE49-F238E27FC236}">
                <a16:creationId xmlns:a16="http://schemas.microsoft.com/office/drawing/2014/main" id="{7F336A13-7362-4C04-8CA4-EDE960AF258F}"/>
              </a:ext>
            </a:extLst>
          </p:cNvPr>
          <p:cNvSpPr/>
          <p:nvPr/>
        </p:nvSpPr>
        <p:spPr>
          <a:xfrm>
            <a:off x="7074330" y="3121223"/>
            <a:ext cx="1606530"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a:ln>
                  <a:noFill/>
                </a:ln>
                <a:solidFill>
                  <a:srgbClr val="000000"/>
                </a:solidFill>
                <a:effectLst/>
                <a:uLnTx/>
                <a:uFillTx/>
                <a:latin typeface="Arial"/>
                <a:cs typeface="Arial"/>
                <a:sym typeface="Arial"/>
              </a:rPr>
              <a:t>(Just an example)</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 name="Rectangle 11">
            <a:extLst>
              <a:ext uri="{FF2B5EF4-FFF2-40B4-BE49-F238E27FC236}">
                <a16:creationId xmlns:a16="http://schemas.microsoft.com/office/drawing/2014/main" id="{201508FB-8621-410E-89E8-1EB1520D9B3F}"/>
              </a:ext>
            </a:extLst>
          </p:cNvPr>
          <p:cNvSpPr/>
          <p:nvPr/>
        </p:nvSpPr>
        <p:spPr>
          <a:xfrm>
            <a:off x="2764542" y="5348699"/>
            <a:ext cx="1641203" cy="3822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6" name="圖片 5">
            <a:extLst>
              <a:ext uri="{FF2B5EF4-FFF2-40B4-BE49-F238E27FC236}">
                <a16:creationId xmlns:a16="http://schemas.microsoft.com/office/drawing/2014/main" id="{AD24D5C8-0477-4859-B649-A8CCFECA5E23}"/>
              </a:ext>
            </a:extLst>
          </p:cNvPr>
          <p:cNvPicPr>
            <a:picLocks noChangeAspect="1"/>
          </p:cNvPicPr>
          <p:nvPr/>
        </p:nvPicPr>
        <p:blipFill rotWithShape="1">
          <a:blip r:embed="rId3"/>
          <a:srcRect l="48360" t="12413" r="3338" b="7502"/>
          <a:stretch/>
        </p:blipFill>
        <p:spPr>
          <a:xfrm>
            <a:off x="5919327" y="4414419"/>
            <a:ext cx="2429164" cy="1853622"/>
          </a:xfrm>
          <a:prstGeom prst="rect">
            <a:avLst/>
          </a:prstGeom>
        </p:spPr>
      </p:pic>
      <p:sp>
        <p:nvSpPr>
          <p:cNvPr id="140" name="Shape 140"/>
          <p:cNvSpPr txBox="1">
            <a:spLocks noGrp="1"/>
          </p:cNvSpPr>
          <p:nvPr>
            <p:ph type="title"/>
          </p:nvPr>
        </p:nvSpPr>
        <p:spPr>
          <a:xfrm>
            <a:off x="0" y="8982"/>
            <a:ext cx="7886699" cy="627647"/>
          </a:xfrm>
          <a:prstGeom prst="rect">
            <a:avLst/>
          </a:prstGeom>
          <a:noFill/>
          <a:ln>
            <a:noFill/>
          </a:ln>
        </p:spPr>
        <p:txBody>
          <a:bodyPr lIns="68569" tIns="34275" rIns="68569" bIns="34275" anchor="ctr" anchorCtr="0">
            <a:noAutofit/>
          </a:bodyPr>
          <a:lstStyle/>
          <a:p>
            <a:pPr marL="1949054" indent="-1949054">
              <a:buSzPct val="25000"/>
            </a:pPr>
            <a:r>
              <a:rPr lang="en-US" b="1" dirty="0">
                <a:latin typeface="Arial"/>
                <a:ea typeface="Arial"/>
                <a:cs typeface="Arial"/>
                <a:sym typeface="Arial"/>
              </a:rPr>
              <a:t>2</a:t>
            </a:r>
            <a:r>
              <a:rPr lang="en-US" sz="2800" b="1" dirty="0">
                <a:latin typeface="Arial"/>
                <a:ea typeface="Arial"/>
                <a:cs typeface="Arial"/>
                <a:sym typeface="Arial"/>
              </a:rPr>
              <a:t>.3 </a:t>
            </a:r>
            <a:r>
              <a:rPr lang="en-US" altLang="zh-TW" sz="2800" b="1" dirty="0">
                <a:latin typeface="Arial"/>
                <a:ea typeface="Arial"/>
                <a:cs typeface="Arial"/>
                <a:sym typeface="Arial"/>
              </a:rPr>
              <a:t>(5%)</a:t>
            </a:r>
            <a:r>
              <a:rPr lang="zh-TW" altLang="en-US" sz="2800" b="1" dirty="0">
                <a:latin typeface="Arial"/>
                <a:ea typeface="Arial"/>
                <a:cs typeface="Arial"/>
                <a:sym typeface="Arial"/>
              </a:rPr>
              <a:t> </a:t>
            </a:r>
            <a:r>
              <a:rPr lang="en-US" sz="2800" b="1" dirty="0">
                <a:latin typeface="Arial"/>
                <a:ea typeface="Arial"/>
                <a:cs typeface="Arial"/>
                <a:sym typeface="Arial"/>
              </a:rPr>
              <a:t>Find the Extrinsic </a:t>
            </a:r>
            <a:r>
              <a:rPr lang="en-US" b="1" dirty="0">
                <a:latin typeface="Arial"/>
                <a:ea typeface="Arial"/>
                <a:cs typeface="Arial"/>
                <a:sym typeface="Arial"/>
              </a:rPr>
              <a:t>M</a:t>
            </a:r>
            <a:r>
              <a:rPr lang="en-US" sz="2800" b="1" dirty="0">
                <a:latin typeface="Arial"/>
                <a:ea typeface="Arial"/>
                <a:cs typeface="Arial"/>
                <a:sym typeface="Arial"/>
              </a:rPr>
              <a:t>atrix </a:t>
            </a:r>
          </a:p>
        </p:txBody>
      </p:sp>
      <p:sp>
        <p:nvSpPr>
          <p:cNvPr id="141" name="Shape 141"/>
          <p:cNvSpPr txBox="1">
            <a:spLocks noGrp="1"/>
          </p:cNvSpPr>
          <p:nvPr>
            <p:ph type="sldNum" idx="12"/>
          </p:nvPr>
        </p:nvSpPr>
        <p:spPr>
          <a:xfrm>
            <a:off x="7035646" y="6574867"/>
            <a:ext cx="2057400" cy="273825"/>
          </a:xfrm>
          <a:prstGeom prst="rect">
            <a:avLst/>
          </a:prstGeom>
          <a:noFill/>
          <a:ln>
            <a:noFill/>
          </a:ln>
        </p:spPr>
        <p:txBody>
          <a:bodyPr lIns="68569" tIns="34275" rIns="68569" bIns="34275"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11</a:t>
            </a:fld>
            <a:endParaRPr kumimoji="0" lang="en-US" sz="9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142" name="Shape 142"/>
          <p:cNvSpPr txBox="1">
            <a:spLocks noGrp="1"/>
          </p:cNvSpPr>
          <p:nvPr>
            <p:ph type="body" idx="1"/>
          </p:nvPr>
        </p:nvSpPr>
        <p:spPr>
          <a:xfrm>
            <a:off x="0" y="603129"/>
            <a:ext cx="8997696" cy="4439513"/>
          </a:xfrm>
          <a:prstGeom prst="rect">
            <a:avLst/>
          </a:prstGeom>
          <a:noFill/>
          <a:ln>
            <a:noFill/>
          </a:ln>
        </p:spPr>
        <p:txBody>
          <a:bodyPr lIns="68569" tIns="34275" rIns="68569" bIns="34275" anchor="t" anchorCtr="0">
            <a:noAutofit/>
          </a:bodyPr>
          <a:lstStyle/>
          <a:p>
            <a:pPr marL="357188" indent="-357188">
              <a:spcBef>
                <a:spcPts val="0"/>
              </a:spcBef>
              <a:buClr>
                <a:srgbClr val="000000"/>
              </a:buClr>
            </a:pPr>
            <a:r>
              <a:rPr lang="en-US" sz="2000" dirty="0">
                <a:solidFill>
                  <a:srgbClr val="000000"/>
                </a:solidFill>
                <a:latin typeface="Arial"/>
                <a:ea typeface="Arial"/>
                <a:cs typeface="Arial"/>
                <a:sym typeface="Arial"/>
              </a:rPr>
              <a:t>Given: intrinsic parameters, distortion coefficients, and the list of 15 images</a:t>
            </a:r>
            <a:endParaRPr lang="en-US" altLang="zh-TW" sz="2000" dirty="0">
              <a:latin typeface="Arial"/>
              <a:ea typeface="Arial"/>
              <a:cs typeface="Arial"/>
              <a:sym typeface="Arial"/>
            </a:endParaRPr>
          </a:p>
          <a:p>
            <a:pPr marL="357188" indent="-357188">
              <a:spcBef>
                <a:spcPts val="0"/>
              </a:spcBef>
              <a:buClr>
                <a:srgbClr val="000000"/>
              </a:buClr>
            </a:pPr>
            <a:r>
              <a:rPr lang="en-US" sz="2000" dirty="0">
                <a:solidFill>
                  <a:srgbClr val="000000"/>
                </a:solidFill>
                <a:latin typeface="Arial"/>
                <a:ea typeface="Arial"/>
                <a:cs typeface="Arial"/>
                <a:sym typeface="Arial"/>
              </a:rPr>
              <a:t>Q: 1) Find the extrinsic matrix of the chessboard for </a:t>
            </a:r>
            <a:r>
              <a:rPr lang="en-US" dirty="0">
                <a:solidFill>
                  <a:srgbClr val="000000"/>
                </a:solidFill>
                <a:latin typeface="Arial"/>
                <a:ea typeface="Arial"/>
                <a:cs typeface="Arial"/>
                <a:sym typeface="Arial"/>
              </a:rPr>
              <a:t>each of the 15 images, respectively</a:t>
            </a:r>
            <a:r>
              <a:rPr lang="en-US" sz="2000" dirty="0">
                <a:solidFill>
                  <a:srgbClr val="000000"/>
                </a:solidFill>
                <a:latin typeface="Arial"/>
                <a:ea typeface="Arial"/>
                <a:cs typeface="Arial"/>
                <a:sym typeface="Arial"/>
              </a:rPr>
              <a:t>:</a:t>
            </a:r>
          </a:p>
          <a:p>
            <a:pPr marL="0" indent="0">
              <a:spcBef>
                <a:spcPts val="0"/>
              </a:spcBef>
              <a:buNone/>
            </a:pPr>
            <a:endParaRPr sz="2000" dirty="0">
              <a:solidFill>
                <a:srgbClr val="000000"/>
              </a:solidFill>
              <a:latin typeface="Arial"/>
              <a:ea typeface="Arial"/>
              <a:cs typeface="Arial"/>
              <a:sym typeface="Arial"/>
            </a:endParaRPr>
          </a:p>
          <a:p>
            <a:pPr marL="0" indent="0">
              <a:spcBef>
                <a:spcPts val="0"/>
              </a:spcBef>
              <a:buNone/>
            </a:pPr>
            <a:endParaRPr sz="2000" dirty="0">
              <a:solidFill>
                <a:srgbClr val="000000"/>
              </a:solidFill>
              <a:latin typeface="Arial"/>
              <a:ea typeface="Arial"/>
              <a:cs typeface="Arial"/>
              <a:sym typeface="Arial"/>
            </a:endParaRPr>
          </a:p>
          <a:p>
            <a:pPr marL="0" indent="0">
              <a:spcBef>
                <a:spcPts val="0"/>
              </a:spcBef>
              <a:buNone/>
            </a:pPr>
            <a:endParaRPr lang="en-US" sz="2000" dirty="0">
              <a:solidFill>
                <a:srgbClr val="000000"/>
              </a:solidFill>
              <a:latin typeface="Arial"/>
              <a:ea typeface="Arial"/>
              <a:cs typeface="Arial"/>
              <a:sym typeface="Arial"/>
            </a:endParaRPr>
          </a:p>
          <a:p>
            <a:pPr marL="0" indent="0">
              <a:spcBef>
                <a:spcPts val="0"/>
              </a:spcBef>
              <a:buNone/>
            </a:pPr>
            <a:endParaRPr sz="2000" dirty="0">
              <a:solidFill>
                <a:srgbClr val="000000"/>
              </a:solidFill>
              <a:latin typeface="Arial"/>
              <a:ea typeface="Arial"/>
              <a:cs typeface="Arial"/>
              <a:sym typeface="Arial"/>
            </a:endParaRPr>
          </a:p>
          <a:p>
            <a:pPr marL="0" indent="0">
              <a:spcBef>
                <a:spcPts val="0"/>
              </a:spcBef>
              <a:buNone/>
            </a:pPr>
            <a:r>
              <a:rPr lang="en-US" altLang="zh-TW" sz="2000" dirty="0">
                <a:latin typeface="Arial"/>
                <a:ea typeface="Arial"/>
                <a:cs typeface="Arial"/>
                <a:sym typeface="Arial"/>
              </a:rPr>
              <a:t>          2) Click </a:t>
            </a:r>
            <a:r>
              <a:rPr lang="en-US" altLang="zh-TW" sz="2000" dirty="0">
                <a:solidFill>
                  <a:srgbClr val="000000"/>
                </a:solidFill>
                <a:latin typeface="Arial"/>
                <a:ea typeface="Arial"/>
                <a:cs typeface="Arial"/>
                <a:sym typeface="Arial"/>
              </a:rPr>
              <a:t>button “1.3” and then </a:t>
            </a:r>
            <a:r>
              <a:rPr lang="en-US" altLang="zh-TW" sz="2000" dirty="0">
                <a:solidFill>
                  <a:srgbClr val="000000"/>
                </a:solidFill>
                <a:highlight>
                  <a:srgbClr val="FFFF00"/>
                </a:highlight>
                <a:latin typeface="Arial"/>
                <a:ea typeface="Arial"/>
                <a:cs typeface="Arial"/>
                <a:sym typeface="Arial"/>
              </a:rPr>
              <a:t>show the result on the console window</a:t>
            </a:r>
            <a:r>
              <a:rPr lang="en-US" altLang="zh-TW" sz="2000" dirty="0">
                <a:solidFill>
                  <a:srgbClr val="000000"/>
                </a:solidFill>
                <a:latin typeface="Arial"/>
                <a:ea typeface="Arial"/>
                <a:cs typeface="Arial"/>
                <a:sym typeface="Arial"/>
              </a:rPr>
              <a:t>.</a:t>
            </a:r>
          </a:p>
          <a:p>
            <a:pPr marL="0" indent="0">
              <a:spcBef>
                <a:spcPts val="0"/>
              </a:spcBef>
              <a:buNone/>
            </a:pPr>
            <a:endParaRPr sz="2000" dirty="0">
              <a:solidFill>
                <a:srgbClr val="000000"/>
              </a:solidFill>
              <a:latin typeface="Arial"/>
              <a:ea typeface="Arial"/>
              <a:cs typeface="Arial"/>
              <a:sym typeface="Arial"/>
            </a:endParaRPr>
          </a:p>
          <a:p>
            <a:pPr marL="357188" indent="-357188">
              <a:spcBef>
                <a:spcPts val="0"/>
              </a:spcBef>
              <a:buClr>
                <a:srgbClr val="000000"/>
              </a:buClr>
            </a:pPr>
            <a:r>
              <a:rPr lang="en-US" sz="2000" dirty="0">
                <a:solidFill>
                  <a:srgbClr val="000000"/>
                </a:solidFill>
                <a:latin typeface="Arial"/>
                <a:ea typeface="Arial"/>
                <a:cs typeface="Arial"/>
              </a:rPr>
              <a:t>Output format:</a:t>
            </a:r>
            <a:endParaRPr lang="en-US" altLang="zh-TW" sz="2000" dirty="0">
              <a:solidFill>
                <a:srgbClr val="000000"/>
              </a:solidFill>
            </a:endParaRPr>
          </a:p>
          <a:p>
            <a:pPr marL="0" indent="0">
              <a:spcBef>
                <a:spcPts val="0"/>
              </a:spcBef>
              <a:buClr>
                <a:srgbClr val="000000"/>
              </a:buClr>
              <a:buNone/>
            </a:pPr>
            <a:r>
              <a:rPr lang="en-US" sz="2000" dirty="0">
                <a:solidFill>
                  <a:srgbClr val="000000"/>
                </a:solidFill>
                <a:latin typeface="Arial"/>
                <a:ea typeface="Arial"/>
                <a:cs typeface="Arial"/>
              </a:rPr>
              <a:t>                                                             </a:t>
            </a:r>
            <a:endParaRPr sz="2000" dirty="0">
              <a:solidFill>
                <a:srgbClr val="000000"/>
              </a:solidFill>
            </a:endParaRPr>
          </a:p>
          <a:p>
            <a:pPr marL="0" lvl="1" indent="0">
              <a:buClr>
                <a:srgbClr val="000000"/>
              </a:buClr>
              <a:buNone/>
            </a:pPr>
            <a:r>
              <a:rPr lang="en-US" sz="2000" dirty="0">
                <a:solidFill>
                  <a:srgbClr val="000000"/>
                </a:solidFill>
              </a:rPr>
              <a:t> </a:t>
            </a:r>
          </a:p>
          <a:p>
            <a:pPr marL="342900" lvl="1" indent="-342900">
              <a:buClr>
                <a:srgbClr val="000000"/>
              </a:buClr>
              <a:buFont typeface="Wingdings" panose="05000000000000000000" pitchFamily="2" charset="2"/>
              <a:buChar char="q"/>
            </a:pPr>
            <a:r>
              <a:rPr lang="en-US" sz="2000" dirty="0">
                <a:solidFill>
                  <a:srgbClr val="000000"/>
                </a:solidFill>
              </a:rPr>
              <a:t>Hint: OpenCV Textbook Chapter 11, </a:t>
            </a:r>
            <a:r>
              <a:rPr lang="en-US" altLang="zh-TW" sz="2000" dirty="0"/>
              <a:t>p.370~402 </a:t>
            </a:r>
            <a:endParaRPr lang="en-US" sz="2000" dirty="0">
              <a:solidFill>
                <a:srgbClr val="000000"/>
              </a:solidFill>
            </a:endParaRPr>
          </a:p>
          <a:p>
            <a:pPr marL="0" lvl="1" indent="0">
              <a:buClr>
                <a:srgbClr val="000000"/>
              </a:buClr>
              <a:buNone/>
            </a:pPr>
            <a:endParaRPr lang="en-US" sz="2000" dirty="0">
              <a:solidFill>
                <a:srgbClr val="000000"/>
              </a:solidFill>
            </a:endParaRPr>
          </a:p>
        </p:txBody>
      </p:sp>
      <p:pic>
        <p:nvPicPr>
          <p:cNvPr id="143" name="Shape 143" descr="擷取.JPG"/>
          <p:cNvPicPr preferRelativeResize="0"/>
          <p:nvPr/>
        </p:nvPicPr>
        <p:blipFill>
          <a:blip r:embed="rId4">
            <a:alphaModFix/>
          </a:blip>
          <a:stretch>
            <a:fillRect/>
          </a:stretch>
        </p:blipFill>
        <p:spPr>
          <a:xfrm>
            <a:off x="3268438" y="1222568"/>
            <a:ext cx="2261732" cy="1014379"/>
          </a:xfrm>
          <a:prstGeom prst="rect">
            <a:avLst/>
          </a:prstGeom>
          <a:noFill/>
          <a:ln>
            <a:noFill/>
          </a:ln>
        </p:spPr>
      </p:pic>
      <p:pic>
        <p:nvPicPr>
          <p:cNvPr id="144" name="Shape 144" descr="擷取.JPG"/>
          <p:cNvPicPr preferRelativeResize="0"/>
          <p:nvPr/>
        </p:nvPicPr>
        <p:blipFill rotWithShape="1">
          <a:blip r:embed="rId5">
            <a:alphaModFix/>
          </a:blip>
          <a:srcRect t="6147" r="2838"/>
          <a:stretch/>
        </p:blipFill>
        <p:spPr>
          <a:xfrm>
            <a:off x="2357998" y="2882619"/>
            <a:ext cx="5033168" cy="944169"/>
          </a:xfrm>
          <a:prstGeom prst="rect">
            <a:avLst/>
          </a:prstGeom>
          <a:noFill/>
          <a:ln>
            <a:noFill/>
          </a:ln>
        </p:spPr>
      </p:pic>
      <p:sp>
        <p:nvSpPr>
          <p:cNvPr id="4" name="Rectangle 3">
            <a:extLst>
              <a:ext uri="{FF2B5EF4-FFF2-40B4-BE49-F238E27FC236}">
                <a16:creationId xmlns:a16="http://schemas.microsoft.com/office/drawing/2014/main" id="{E290A197-E7CB-4558-B723-32DC6C246427}"/>
              </a:ext>
            </a:extLst>
          </p:cNvPr>
          <p:cNvSpPr/>
          <p:nvPr/>
        </p:nvSpPr>
        <p:spPr>
          <a:xfrm>
            <a:off x="7391166" y="3083703"/>
            <a:ext cx="1606530"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a:ln>
                  <a:noFill/>
                </a:ln>
                <a:solidFill>
                  <a:srgbClr val="000000"/>
                </a:solidFill>
                <a:effectLst/>
                <a:uLnTx/>
                <a:uFillTx/>
                <a:latin typeface="Arial"/>
                <a:cs typeface="Arial"/>
                <a:sym typeface="Arial"/>
              </a:rPr>
              <a:t>(Just an example)</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4" name="Rectangle 13">
            <a:extLst>
              <a:ext uri="{FF2B5EF4-FFF2-40B4-BE49-F238E27FC236}">
                <a16:creationId xmlns:a16="http://schemas.microsoft.com/office/drawing/2014/main" id="{3A1677F7-FFFE-41DA-8E92-D49A052D69B2}"/>
              </a:ext>
            </a:extLst>
          </p:cNvPr>
          <p:cNvSpPr/>
          <p:nvPr/>
        </p:nvSpPr>
        <p:spPr>
          <a:xfrm>
            <a:off x="936128" y="4350223"/>
            <a:ext cx="4222406" cy="5232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a:ln>
                  <a:noFill/>
                </a:ln>
                <a:solidFill>
                  <a:srgbClr val="000000"/>
                </a:solidFill>
                <a:effectLst/>
                <a:uLnTx/>
                <a:uFillTx/>
                <a:latin typeface="Arial"/>
                <a:ea typeface="新細明體" panose="02020500000000000000" pitchFamily="18" charset="-120"/>
                <a:cs typeface="+mn-cs"/>
                <a:sym typeface="Arial"/>
              </a:rPr>
              <a:t>(1) List of numbers: 1~15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mn-ea"/>
                <a:cs typeface="+mn-cs"/>
                <a:sym typeface="Arial"/>
              </a:rPr>
              <a:t>(2) Select 1, then 1.bmp will be applied, and so on</a:t>
            </a:r>
          </a:p>
        </p:txBody>
      </p:sp>
      <p:cxnSp>
        <p:nvCxnSpPr>
          <p:cNvPr id="3" name="Straight Arrow Connector 2">
            <a:extLst>
              <a:ext uri="{FF2B5EF4-FFF2-40B4-BE49-F238E27FC236}">
                <a16:creationId xmlns:a16="http://schemas.microsoft.com/office/drawing/2014/main" id="{50F05A6C-F486-42ED-880A-C2F26E49A81E}"/>
              </a:ext>
            </a:extLst>
          </p:cNvPr>
          <p:cNvCxnSpPr>
            <a:cxnSpLocks/>
            <a:stCxn id="14" idx="3"/>
          </p:cNvCxnSpPr>
          <p:nvPr/>
        </p:nvCxnSpPr>
        <p:spPr>
          <a:xfrm>
            <a:off x="5158534" y="4611833"/>
            <a:ext cx="1130754" cy="65897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5" name="Rectangle 11">
            <a:extLst>
              <a:ext uri="{FF2B5EF4-FFF2-40B4-BE49-F238E27FC236}">
                <a16:creationId xmlns:a16="http://schemas.microsoft.com/office/drawing/2014/main" id="{AE7F71D5-D94C-48A6-8D77-62590763721A}"/>
              </a:ext>
            </a:extLst>
          </p:cNvPr>
          <p:cNvSpPr/>
          <p:nvPr/>
        </p:nvSpPr>
        <p:spPr>
          <a:xfrm>
            <a:off x="6316615" y="5146003"/>
            <a:ext cx="920431" cy="335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5" name="圖片 4">
            <a:extLst>
              <a:ext uri="{FF2B5EF4-FFF2-40B4-BE49-F238E27FC236}">
                <a16:creationId xmlns:a16="http://schemas.microsoft.com/office/drawing/2014/main" id="{5171E25A-2D8E-48FD-82CA-98AD34069F34}"/>
              </a:ext>
            </a:extLst>
          </p:cNvPr>
          <p:cNvPicPr>
            <a:picLocks noChangeAspect="1"/>
          </p:cNvPicPr>
          <p:nvPr/>
        </p:nvPicPr>
        <p:blipFill>
          <a:blip r:embed="rId3"/>
          <a:stretch>
            <a:fillRect/>
          </a:stretch>
        </p:blipFill>
        <p:spPr>
          <a:xfrm>
            <a:off x="2279952" y="3854609"/>
            <a:ext cx="5029200" cy="2314575"/>
          </a:xfrm>
          <a:prstGeom prst="rect">
            <a:avLst/>
          </a:prstGeom>
        </p:spPr>
      </p:pic>
      <p:sp>
        <p:nvSpPr>
          <p:cNvPr id="149" name="Shape 149"/>
          <p:cNvSpPr txBox="1">
            <a:spLocks noGrp="1"/>
          </p:cNvSpPr>
          <p:nvPr>
            <p:ph type="title"/>
          </p:nvPr>
        </p:nvSpPr>
        <p:spPr>
          <a:xfrm>
            <a:off x="69197" y="27005"/>
            <a:ext cx="7886699" cy="640508"/>
          </a:xfrm>
          <a:prstGeom prst="rect">
            <a:avLst/>
          </a:prstGeom>
          <a:noFill/>
          <a:ln>
            <a:noFill/>
          </a:ln>
        </p:spPr>
        <p:txBody>
          <a:bodyPr lIns="68569" tIns="34275" rIns="68569" bIns="34275" anchor="ctr" anchorCtr="0">
            <a:noAutofit/>
          </a:bodyPr>
          <a:lstStyle/>
          <a:p>
            <a:pPr marL="1949054" indent="-1949054">
              <a:buSzPct val="25000"/>
            </a:pPr>
            <a:r>
              <a:rPr lang="en-US" b="1" dirty="0">
                <a:latin typeface="Arial"/>
                <a:ea typeface="Arial"/>
                <a:cs typeface="Arial"/>
                <a:sym typeface="Arial"/>
              </a:rPr>
              <a:t>2</a:t>
            </a:r>
            <a:r>
              <a:rPr lang="en-US" sz="2800" b="1" dirty="0">
                <a:latin typeface="Arial"/>
                <a:ea typeface="Arial"/>
                <a:cs typeface="Arial"/>
                <a:sym typeface="Arial"/>
              </a:rPr>
              <a:t>.4 </a:t>
            </a:r>
            <a:r>
              <a:rPr lang="en-US" altLang="zh-TW" sz="2800" b="1" dirty="0">
                <a:latin typeface="Arial"/>
                <a:ea typeface="Arial"/>
                <a:cs typeface="Arial"/>
                <a:sym typeface="Arial"/>
              </a:rPr>
              <a:t>(5%)</a:t>
            </a:r>
            <a:r>
              <a:rPr lang="zh-TW" altLang="en-US" sz="2800" b="1" dirty="0">
                <a:latin typeface="Arial"/>
                <a:ea typeface="Arial"/>
                <a:cs typeface="Arial"/>
                <a:sym typeface="Arial"/>
              </a:rPr>
              <a:t> </a:t>
            </a:r>
            <a:r>
              <a:rPr lang="en-US" sz="2800" b="1" dirty="0">
                <a:latin typeface="Arial"/>
                <a:ea typeface="Arial"/>
                <a:cs typeface="Arial"/>
                <a:sym typeface="Arial"/>
              </a:rPr>
              <a:t>Find the Distortion </a:t>
            </a:r>
            <a:r>
              <a:rPr lang="en-US" b="1" dirty="0">
                <a:latin typeface="Arial"/>
                <a:ea typeface="Arial"/>
                <a:cs typeface="Arial"/>
                <a:sym typeface="Arial"/>
              </a:rPr>
              <a:t>M</a:t>
            </a:r>
            <a:r>
              <a:rPr lang="en-US" sz="2800" b="1" dirty="0">
                <a:latin typeface="Arial"/>
                <a:ea typeface="Arial"/>
                <a:cs typeface="Arial"/>
                <a:sym typeface="Arial"/>
              </a:rPr>
              <a:t>atrix </a:t>
            </a:r>
          </a:p>
        </p:txBody>
      </p:sp>
      <p:sp>
        <p:nvSpPr>
          <p:cNvPr id="150" name="Shape 150"/>
          <p:cNvSpPr txBox="1">
            <a:spLocks noGrp="1"/>
          </p:cNvSpPr>
          <p:nvPr>
            <p:ph type="sldNum" idx="12"/>
          </p:nvPr>
        </p:nvSpPr>
        <p:spPr>
          <a:xfrm>
            <a:off x="7018319" y="6557152"/>
            <a:ext cx="2057399" cy="273844"/>
          </a:xfrm>
          <a:prstGeom prst="rect">
            <a:avLst/>
          </a:prstGeom>
          <a:noFill/>
          <a:ln>
            <a:noFill/>
          </a:ln>
        </p:spPr>
        <p:txBody>
          <a:bodyPr lIns="68569" tIns="34275" rIns="68569" bIns="34275"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12</a:t>
            </a:fld>
            <a:endParaRPr kumimoji="0" lang="en-US" sz="9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151" name="Shape 151"/>
          <p:cNvSpPr txBox="1">
            <a:spLocks noGrp="1"/>
          </p:cNvSpPr>
          <p:nvPr>
            <p:ph type="body" idx="1"/>
          </p:nvPr>
        </p:nvSpPr>
        <p:spPr>
          <a:xfrm>
            <a:off x="69197" y="626524"/>
            <a:ext cx="8802769" cy="3375164"/>
          </a:xfrm>
          <a:prstGeom prst="rect">
            <a:avLst/>
          </a:prstGeom>
          <a:noFill/>
          <a:ln>
            <a:noFill/>
          </a:ln>
        </p:spPr>
        <p:txBody>
          <a:bodyPr lIns="68569" tIns="34275" rIns="68569" bIns="34275" anchor="t" anchorCtr="0">
            <a:noAutofit/>
          </a:bodyPr>
          <a:lstStyle/>
          <a:p>
            <a:pPr marL="357188" indent="-357188">
              <a:lnSpc>
                <a:spcPct val="100000"/>
              </a:lnSpc>
              <a:spcBef>
                <a:spcPts val="0"/>
              </a:spcBef>
              <a:buClr>
                <a:srgbClr val="000000"/>
              </a:buClr>
            </a:pPr>
            <a:r>
              <a:rPr lang="en-US" sz="2000" dirty="0">
                <a:solidFill>
                  <a:srgbClr val="000000"/>
                </a:solidFill>
                <a:latin typeface="Arial"/>
                <a:ea typeface="Arial"/>
                <a:cs typeface="Arial"/>
                <a:sym typeface="Arial"/>
              </a:rPr>
              <a:t>Given: 15 images</a:t>
            </a:r>
          </a:p>
          <a:p>
            <a:pPr marL="357188" indent="-357188">
              <a:lnSpc>
                <a:spcPct val="100000"/>
              </a:lnSpc>
              <a:spcBef>
                <a:spcPts val="0"/>
              </a:spcBef>
              <a:buClr>
                <a:srgbClr val="000000"/>
              </a:buClr>
            </a:pPr>
            <a:r>
              <a:rPr lang="en-US" sz="2000" dirty="0">
                <a:solidFill>
                  <a:srgbClr val="000000"/>
                </a:solidFill>
                <a:latin typeface="Arial"/>
                <a:ea typeface="Arial"/>
                <a:cs typeface="Arial"/>
                <a:sym typeface="Arial"/>
              </a:rPr>
              <a:t>Q: 1) Find the distortion matrix:</a:t>
            </a:r>
          </a:p>
          <a:p>
            <a:pPr marL="0" indent="0">
              <a:lnSpc>
                <a:spcPct val="100000"/>
              </a:lnSpc>
              <a:spcBef>
                <a:spcPts val="0"/>
              </a:spcBef>
              <a:buClr>
                <a:srgbClr val="000000"/>
              </a:buClr>
              <a:buNone/>
            </a:pPr>
            <a:r>
              <a:rPr lang="en-US" altLang="zh-TW" sz="2000" dirty="0">
                <a:latin typeface="Arial"/>
                <a:ea typeface="Arial"/>
                <a:cs typeface="Arial"/>
                <a:sym typeface="Arial"/>
              </a:rPr>
              <a:t>       </a:t>
            </a:r>
            <a:r>
              <a:rPr lang="en-US" altLang="zh-TW" dirty="0">
                <a:latin typeface="Arial"/>
                <a:ea typeface="Arial"/>
                <a:cs typeface="Arial"/>
                <a:sym typeface="Arial"/>
              </a:rPr>
              <a:t>   </a:t>
            </a:r>
            <a:r>
              <a:rPr lang="en-US" altLang="zh-TW" sz="2000" dirty="0">
                <a:latin typeface="Arial"/>
                <a:ea typeface="Arial"/>
                <a:cs typeface="Arial"/>
                <a:sym typeface="Arial"/>
              </a:rPr>
              <a:t>2) Click </a:t>
            </a:r>
            <a:r>
              <a:rPr lang="en-US" altLang="zh-TW" sz="2000" dirty="0">
                <a:solidFill>
                  <a:srgbClr val="000000"/>
                </a:solidFill>
                <a:latin typeface="Arial"/>
                <a:ea typeface="Arial"/>
                <a:cs typeface="Arial"/>
                <a:sym typeface="Arial"/>
              </a:rPr>
              <a:t>button “1.4” to </a:t>
            </a:r>
            <a:r>
              <a:rPr lang="en-US" altLang="zh-TW" sz="2000" dirty="0">
                <a:solidFill>
                  <a:srgbClr val="000000"/>
                </a:solidFill>
                <a:highlight>
                  <a:srgbClr val="FFFF00"/>
                </a:highlight>
                <a:latin typeface="Arial"/>
                <a:ea typeface="Arial"/>
                <a:cs typeface="Arial"/>
                <a:sym typeface="Arial"/>
              </a:rPr>
              <a:t>show the result on the console window</a:t>
            </a:r>
            <a:r>
              <a:rPr lang="en-US" altLang="zh-TW" sz="2000" dirty="0">
                <a:solidFill>
                  <a:srgbClr val="000000"/>
                </a:solidFill>
                <a:latin typeface="Arial"/>
                <a:ea typeface="Arial"/>
                <a:cs typeface="Arial"/>
                <a:sym typeface="Arial"/>
              </a:rPr>
              <a:t>.</a:t>
            </a:r>
            <a:endParaRPr sz="2000" dirty="0">
              <a:solidFill>
                <a:srgbClr val="000000"/>
              </a:solidFill>
              <a:latin typeface="Arial"/>
              <a:ea typeface="Arial"/>
              <a:cs typeface="Arial"/>
              <a:sym typeface="Arial"/>
            </a:endParaRPr>
          </a:p>
          <a:p>
            <a:pPr marL="357188" indent="-357188">
              <a:lnSpc>
                <a:spcPct val="100000"/>
              </a:lnSpc>
              <a:spcBef>
                <a:spcPts val="0"/>
              </a:spcBef>
              <a:buClr>
                <a:srgbClr val="000000"/>
              </a:buClr>
            </a:pPr>
            <a:r>
              <a:rPr lang="en-US" sz="2000" dirty="0">
                <a:solidFill>
                  <a:srgbClr val="000000"/>
                </a:solidFill>
              </a:rPr>
              <a:t>Output format:                                                                                           </a:t>
            </a:r>
          </a:p>
          <a:p>
            <a:pPr marL="0" indent="0">
              <a:lnSpc>
                <a:spcPct val="100000"/>
              </a:lnSpc>
              <a:spcBef>
                <a:spcPts val="0"/>
              </a:spcBef>
              <a:buClr>
                <a:srgbClr val="000000"/>
              </a:buClr>
              <a:buNone/>
            </a:pPr>
            <a:r>
              <a:rPr lang="en-US" sz="2000" dirty="0">
                <a:solidFill>
                  <a:srgbClr val="000000"/>
                </a:solidFill>
              </a:rPr>
              <a:t>							       </a:t>
            </a:r>
          </a:p>
          <a:p>
            <a:pPr marL="342900">
              <a:lnSpc>
                <a:spcPct val="100000"/>
              </a:lnSpc>
              <a:spcBef>
                <a:spcPts val="0"/>
              </a:spcBef>
              <a:buClr>
                <a:srgbClr val="000000"/>
              </a:buClr>
            </a:pPr>
            <a:r>
              <a:rPr lang="en-US" sz="2000" dirty="0">
                <a:solidFill>
                  <a:srgbClr val="000000"/>
                </a:solidFill>
              </a:rPr>
              <a:t> Hint:</a:t>
            </a:r>
          </a:p>
          <a:p>
            <a:pPr marL="357188" indent="273050">
              <a:lnSpc>
                <a:spcPct val="100000"/>
              </a:lnSpc>
              <a:spcBef>
                <a:spcPts val="375"/>
              </a:spcBef>
              <a:buFont typeface="Wingdings" panose="05000000000000000000" pitchFamily="2" charset="2"/>
              <a:buChar char="§"/>
            </a:pPr>
            <a:r>
              <a:rPr lang="en-US" sz="2000" dirty="0">
                <a:solidFill>
                  <a:srgbClr val="000000"/>
                </a:solidFill>
              </a:rPr>
              <a:t>Distortion </a:t>
            </a:r>
            <a:r>
              <a:rPr lang="en-US" dirty="0">
                <a:solidFill>
                  <a:srgbClr val="000000"/>
                </a:solidFill>
              </a:rPr>
              <a:t>coefficients </a:t>
            </a:r>
            <a:r>
              <a:rPr lang="en-US" sz="2000" dirty="0">
                <a:solidFill>
                  <a:srgbClr val="000000"/>
                </a:solidFill>
              </a:rPr>
              <a:t>can be </a:t>
            </a:r>
            <a:r>
              <a:rPr lang="en-US" dirty="0">
                <a:solidFill>
                  <a:srgbClr val="000000"/>
                </a:solidFill>
              </a:rPr>
              <a:t>obtained</a:t>
            </a:r>
            <a:r>
              <a:rPr lang="en-US" sz="2000" dirty="0">
                <a:solidFill>
                  <a:srgbClr val="000000"/>
                </a:solidFill>
              </a:rPr>
              <a:t> simultaneously with intrinsic parameters</a:t>
            </a:r>
          </a:p>
          <a:p>
            <a:pPr marL="357188" indent="273050">
              <a:lnSpc>
                <a:spcPct val="100000"/>
              </a:lnSpc>
              <a:spcBef>
                <a:spcPts val="375"/>
              </a:spcBef>
              <a:buFont typeface="Wingdings" panose="05000000000000000000" pitchFamily="2" charset="2"/>
              <a:buChar char="§"/>
            </a:pPr>
            <a:r>
              <a:rPr lang="en-US" sz="2000" dirty="0">
                <a:solidFill>
                  <a:srgbClr val="000000"/>
                </a:solidFill>
              </a:rPr>
              <a:t>OpenCV Textbook Chapter 11 (P.398 ~ p.400)</a:t>
            </a:r>
          </a:p>
        </p:txBody>
      </p:sp>
      <p:pic>
        <p:nvPicPr>
          <p:cNvPr id="152" name="Shape 152" descr="擷取.JPG"/>
          <p:cNvPicPr preferRelativeResize="0"/>
          <p:nvPr/>
        </p:nvPicPr>
        <p:blipFill>
          <a:blip r:embed="rId4">
            <a:alphaModFix/>
          </a:blip>
          <a:stretch>
            <a:fillRect/>
          </a:stretch>
        </p:blipFill>
        <p:spPr>
          <a:xfrm>
            <a:off x="4333913" y="910774"/>
            <a:ext cx="2050256" cy="421481"/>
          </a:xfrm>
          <a:prstGeom prst="rect">
            <a:avLst/>
          </a:prstGeom>
          <a:noFill/>
          <a:ln>
            <a:noFill/>
          </a:ln>
        </p:spPr>
      </p:pic>
      <p:pic>
        <p:nvPicPr>
          <p:cNvPr id="153" name="Shape 153" descr="擷取.JPG"/>
          <p:cNvPicPr preferRelativeResize="0"/>
          <p:nvPr/>
        </p:nvPicPr>
        <p:blipFill>
          <a:blip r:embed="rId5">
            <a:alphaModFix/>
          </a:blip>
          <a:stretch>
            <a:fillRect/>
          </a:stretch>
        </p:blipFill>
        <p:spPr>
          <a:xfrm>
            <a:off x="2279952" y="1677722"/>
            <a:ext cx="5493064" cy="421481"/>
          </a:xfrm>
          <a:prstGeom prst="rect">
            <a:avLst/>
          </a:prstGeom>
          <a:noFill/>
          <a:ln>
            <a:noFill/>
          </a:ln>
        </p:spPr>
      </p:pic>
      <p:sp>
        <p:nvSpPr>
          <p:cNvPr id="2" name="Rectangle 1">
            <a:extLst>
              <a:ext uri="{FF2B5EF4-FFF2-40B4-BE49-F238E27FC236}">
                <a16:creationId xmlns:a16="http://schemas.microsoft.com/office/drawing/2014/main" id="{390D66CD-2296-419A-9CD8-5AB318EB2EB1}"/>
              </a:ext>
            </a:extLst>
          </p:cNvPr>
          <p:cNvSpPr/>
          <p:nvPr/>
        </p:nvSpPr>
        <p:spPr>
          <a:xfrm>
            <a:off x="7905893" y="1626852"/>
            <a:ext cx="116891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r>
              <a:rPr kumimoji="0" lang="en-US" altLang="zh-TW" sz="1400" b="0" i="0" u="none" strike="noStrike" kern="0" cap="none" spc="0" normalizeH="0" baseline="0" noProof="0" dirty="0">
                <a:ln>
                  <a:noFill/>
                </a:ln>
                <a:solidFill>
                  <a:srgbClr val="000000"/>
                </a:solidFill>
                <a:effectLst/>
                <a:uLnTx/>
                <a:uFillTx/>
                <a:latin typeface="Arial"/>
                <a:cs typeface="Arial"/>
                <a:sym typeface="Arial"/>
              </a:rPr>
              <a:t>(Just </a:t>
            </a:r>
          </a:p>
          <a:p>
            <a:pPr marL="0" marR="0" lvl="0" indent="0" algn="l" defTabSz="914400" rtl="0" eaLnBrk="1" fontAlgn="auto" latinLnBrk="0" hangingPunct="1">
              <a:lnSpc>
                <a:spcPct val="100000"/>
              </a:lnSpc>
              <a:spcBef>
                <a:spcPts val="0"/>
              </a:spcBef>
              <a:spcAft>
                <a:spcPts val="0"/>
              </a:spcAft>
              <a:buClr>
                <a:srgbClr val="000000"/>
              </a:buClr>
              <a:buSzTx/>
              <a:buFontTx/>
              <a:buNone/>
              <a:tabLst/>
              <a:defRPr/>
            </a:pPr>
            <a:r>
              <a:rPr kumimoji="0" lang="en-US" altLang="zh-TW" sz="1400" b="0" i="0" u="none" strike="noStrike" kern="0" cap="none" spc="0" normalizeH="0" baseline="0" noProof="0" dirty="0">
                <a:ln>
                  <a:noFill/>
                </a:ln>
                <a:solidFill>
                  <a:srgbClr val="000000"/>
                </a:solidFill>
                <a:effectLst/>
                <a:uLnTx/>
                <a:uFillTx/>
                <a:latin typeface="Arial"/>
                <a:cs typeface="Arial"/>
                <a:sym typeface="Arial"/>
              </a:rPr>
              <a:t>an example)</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 name="Rectangle 11">
            <a:extLst>
              <a:ext uri="{FF2B5EF4-FFF2-40B4-BE49-F238E27FC236}">
                <a16:creationId xmlns:a16="http://schemas.microsoft.com/office/drawing/2014/main" id="{5E53786F-B48B-4764-8B01-2F0FEA1F095C}"/>
              </a:ext>
            </a:extLst>
          </p:cNvPr>
          <p:cNvSpPr/>
          <p:nvPr/>
        </p:nvSpPr>
        <p:spPr>
          <a:xfrm>
            <a:off x="2707799" y="5588175"/>
            <a:ext cx="1626114" cy="4220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35" name="Shape 158">
            <a:extLst>
              <a:ext uri="{FF2B5EF4-FFF2-40B4-BE49-F238E27FC236}">
                <a16:creationId xmlns:a16="http://schemas.microsoft.com/office/drawing/2014/main" id="{165AC61A-3A28-4DF7-BB1A-D51C90655C8C}"/>
              </a:ext>
            </a:extLst>
          </p:cNvPr>
          <p:cNvSpPr txBox="1">
            <a:spLocks noGrp="1"/>
          </p:cNvSpPr>
          <p:nvPr>
            <p:ph type="body" idx="1"/>
          </p:nvPr>
        </p:nvSpPr>
        <p:spPr>
          <a:xfrm>
            <a:off x="74082" y="512517"/>
            <a:ext cx="8765888" cy="2393472"/>
          </a:xfrm>
          <a:prstGeom prst="rect">
            <a:avLst/>
          </a:prstGeom>
          <a:noFill/>
          <a:ln>
            <a:noFill/>
          </a:ln>
        </p:spPr>
        <p:txBody>
          <a:bodyPr lIns="68569" tIns="34275" rIns="68569" bIns="34275" anchor="t" anchorCtr="0">
            <a:noAutofit/>
          </a:bodyPr>
          <a:lstStyle/>
          <a:p>
            <a:pPr marL="357188" indent="-357188">
              <a:lnSpc>
                <a:spcPct val="100000"/>
              </a:lnSpc>
              <a:spcBef>
                <a:spcPts val="0"/>
              </a:spcBef>
            </a:pPr>
            <a:r>
              <a:rPr lang="en-US" sz="1800" dirty="0">
                <a:latin typeface="Arial"/>
                <a:ea typeface="Arial"/>
                <a:cs typeface="Arial"/>
                <a:sym typeface="Arial"/>
              </a:rPr>
              <a:t>Given: 5 images: 1~5.bmp</a:t>
            </a:r>
          </a:p>
          <a:p>
            <a:pPr marL="357188" indent="-357188">
              <a:lnSpc>
                <a:spcPct val="100000"/>
              </a:lnSpc>
              <a:spcBef>
                <a:spcPts val="0"/>
              </a:spcBef>
            </a:pPr>
            <a:r>
              <a:rPr lang="en-US" sz="1800" dirty="0">
                <a:latin typeface="Arial"/>
                <a:ea typeface="Arial"/>
                <a:cs typeface="Arial"/>
                <a:sym typeface="Arial"/>
              </a:rPr>
              <a:t>Q: </a:t>
            </a:r>
          </a:p>
          <a:p>
            <a:pPr lvl="1" indent="-357188">
              <a:lnSpc>
                <a:spcPct val="100000"/>
              </a:lnSpc>
              <a:spcBef>
                <a:spcPts val="0"/>
              </a:spcBef>
            </a:pPr>
            <a:r>
              <a:rPr lang="en-US" sz="1800" dirty="0">
                <a:latin typeface="Arial"/>
                <a:ea typeface="Arial"/>
                <a:cs typeface="Arial"/>
                <a:sym typeface="Arial"/>
              </a:rPr>
              <a:t>1) Calibrate 5 images to </a:t>
            </a:r>
            <a:r>
              <a:rPr lang="en-US" sz="1800" dirty="0">
                <a:highlight>
                  <a:srgbClr val="FFFF00"/>
                </a:highlight>
                <a:latin typeface="Arial"/>
                <a:ea typeface="Arial"/>
                <a:cs typeface="Arial"/>
                <a:sym typeface="Arial"/>
              </a:rPr>
              <a:t>get </a:t>
            </a:r>
            <a:r>
              <a:rPr lang="en-US" altLang="zh-CN" sz="1800" dirty="0">
                <a:highlight>
                  <a:srgbClr val="FFFF00"/>
                </a:highlight>
                <a:latin typeface="Arial"/>
                <a:ea typeface="Arial"/>
                <a:cs typeface="Arial"/>
                <a:sym typeface="Arial"/>
              </a:rPr>
              <a:t>intrinsic, distortion and extrinsic parameters</a:t>
            </a:r>
          </a:p>
          <a:p>
            <a:pPr lvl="1" indent="-357188">
              <a:lnSpc>
                <a:spcPct val="100000"/>
              </a:lnSpc>
              <a:spcBef>
                <a:spcPts val="0"/>
              </a:spcBef>
            </a:pPr>
            <a:r>
              <a:rPr lang="en-US" sz="1800" dirty="0">
                <a:latin typeface="Arial"/>
                <a:ea typeface="Arial"/>
                <a:cs typeface="Arial"/>
                <a:sym typeface="Arial"/>
              </a:rPr>
              <a:t>2) Draw a </a:t>
            </a:r>
            <a:r>
              <a:rPr lang="en-US" sz="1800" dirty="0">
                <a:solidFill>
                  <a:srgbClr val="FF0000"/>
                </a:solidFill>
                <a:latin typeface="+mn-lt"/>
                <a:ea typeface="Arial"/>
                <a:cs typeface="Arial"/>
                <a:sym typeface="Arial"/>
              </a:rPr>
              <a:t>“</a:t>
            </a:r>
            <a:r>
              <a:rPr lang="en-US" altLang="zh-TW" dirty="0">
                <a:solidFill>
                  <a:srgbClr val="FF0000"/>
                </a:solidFill>
                <a:latin typeface="+mn-lt"/>
                <a:ea typeface="Arial"/>
                <a:cs typeface="Arial"/>
                <a:sym typeface="Arial"/>
              </a:rPr>
              <a:t>pyramid</a:t>
            </a:r>
            <a:r>
              <a:rPr lang="en-US" sz="1800" dirty="0">
                <a:solidFill>
                  <a:srgbClr val="FF0000"/>
                </a:solidFill>
                <a:latin typeface="+mn-lt"/>
                <a:ea typeface="Arial"/>
                <a:cs typeface="Arial"/>
                <a:sym typeface="Arial"/>
              </a:rPr>
              <a:t>” </a:t>
            </a:r>
            <a:r>
              <a:rPr lang="en-US" sz="1800" dirty="0">
                <a:latin typeface="Arial"/>
                <a:ea typeface="Arial"/>
                <a:cs typeface="Arial"/>
                <a:sym typeface="Arial"/>
              </a:rPr>
              <a:t>on the chessboards images(1.bmp to 5.bmp) </a:t>
            </a:r>
          </a:p>
          <a:p>
            <a:pPr lvl="1" indent="-357188">
              <a:lnSpc>
                <a:spcPct val="100000"/>
              </a:lnSpc>
              <a:spcBef>
                <a:spcPts val="0"/>
              </a:spcBef>
            </a:pPr>
            <a:r>
              <a:rPr lang="en-US" sz="1800" dirty="0">
                <a:latin typeface="Arial"/>
                <a:ea typeface="Arial"/>
                <a:cs typeface="Arial"/>
                <a:sym typeface="Arial"/>
              </a:rPr>
              <a:t>3) C</a:t>
            </a:r>
            <a:r>
              <a:rPr lang="en-US" altLang="zh-TW" sz="1800" dirty="0">
                <a:latin typeface="Arial"/>
                <a:ea typeface="Arial"/>
                <a:cs typeface="Arial"/>
                <a:sym typeface="Arial"/>
              </a:rPr>
              <a:t>lick the button to show the tetrahedron(</a:t>
            </a:r>
            <a:r>
              <a:rPr lang="zh-TW" altLang="en-US" dirty="0"/>
              <a:t>四面體</a:t>
            </a:r>
            <a:r>
              <a:rPr lang="en-US" altLang="zh-TW" sz="1800" dirty="0">
                <a:latin typeface="Arial"/>
                <a:ea typeface="Arial"/>
                <a:cs typeface="Arial"/>
                <a:sym typeface="Arial"/>
              </a:rPr>
              <a:t>) on the picture. Show each            picture 0.5 seconds (total 5 images)</a:t>
            </a:r>
          </a:p>
          <a:p>
            <a:pPr lvl="1" indent="-357188">
              <a:lnSpc>
                <a:spcPct val="100000"/>
              </a:lnSpc>
              <a:spcBef>
                <a:spcPts val="0"/>
              </a:spcBef>
            </a:pPr>
            <a:endParaRPr lang="en-US" sz="1800" dirty="0">
              <a:latin typeface="Arial"/>
              <a:ea typeface="Arial"/>
              <a:cs typeface="Arial"/>
              <a:sym typeface="Arial"/>
            </a:endParaRPr>
          </a:p>
          <a:p>
            <a:pPr marL="357188" indent="-357188">
              <a:lnSpc>
                <a:spcPct val="100000"/>
              </a:lnSpc>
              <a:spcBef>
                <a:spcPts val="0"/>
              </a:spcBef>
            </a:pPr>
            <a:r>
              <a:rPr lang="en-US" altLang="zh-TW" sz="1800" dirty="0"/>
              <a:t>Hint : Textbook Chapter 11,  p.387~395 Calibration</a:t>
            </a:r>
          </a:p>
          <a:p>
            <a:pPr marL="0" indent="0">
              <a:lnSpc>
                <a:spcPct val="100000"/>
              </a:lnSpc>
              <a:spcBef>
                <a:spcPts val="0"/>
              </a:spcBef>
              <a:buNone/>
            </a:pPr>
            <a:r>
              <a:rPr lang="en-US" altLang="zh-TW" sz="1800" dirty="0"/>
              <a:t>                                                    p.405~412 Projection                                               </a:t>
            </a:r>
          </a:p>
          <a:p>
            <a:pPr indent="-171450">
              <a:lnSpc>
                <a:spcPct val="100000"/>
              </a:lnSpc>
            </a:pPr>
            <a:endParaRPr lang="en-US" altLang="zh-TW" sz="1800" dirty="0"/>
          </a:p>
          <a:p>
            <a:pPr marL="342900" lvl="1" indent="0">
              <a:lnSpc>
                <a:spcPct val="100000"/>
              </a:lnSpc>
              <a:buSzPct val="25000"/>
              <a:buNone/>
            </a:pPr>
            <a:endParaRPr lang="en-US" sz="1800" dirty="0"/>
          </a:p>
        </p:txBody>
      </p:sp>
      <p:sp>
        <p:nvSpPr>
          <p:cNvPr id="36" name="Shape 159">
            <a:extLst>
              <a:ext uri="{FF2B5EF4-FFF2-40B4-BE49-F238E27FC236}">
                <a16:creationId xmlns:a16="http://schemas.microsoft.com/office/drawing/2014/main" id="{58F8598B-9005-4BAA-8BC0-9BA0A9560D70}"/>
              </a:ext>
            </a:extLst>
          </p:cNvPr>
          <p:cNvSpPr txBox="1">
            <a:spLocks noGrp="1"/>
          </p:cNvSpPr>
          <p:nvPr>
            <p:ph type="title"/>
          </p:nvPr>
        </p:nvSpPr>
        <p:spPr>
          <a:xfrm>
            <a:off x="37041" y="39267"/>
            <a:ext cx="9069918" cy="456822"/>
          </a:xfrm>
          <a:prstGeom prst="rect">
            <a:avLst/>
          </a:prstGeom>
          <a:noFill/>
          <a:ln>
            <a:noFill/>
          </a:ln>
        </p:spPr>
        <p:txBody>
          <a:bodyPr lIns="68569" tIns="34275" rIns="68569" bIns="34275" anchor="ctr" anchorCtr="0">
            <a:noAutofit/>
          </a:bodyPr>
          <a:lstStyle/>
          <a:p>
            <a:pPr marL="1949054" indent="-1949054">
              <a:buSzPct val="25000"/>
            </a:pPr>
            <a:r>
              <a:rPr lang="en-US" b="1" dirty="0">
                <a:latin typeface="Arial"/>
                <a:ea typeface="Arial"/>
                <a:cs typeface="Arial"/>
                <a:sym typeface="Arial"/>
              </a:rPr>
              <a:t>3</a:t>
            </a:r>
            <a:r>
              <a:rPr lang="en-US" sz="2800" b="1">
                <a:latin typeface="Arial"/>
                <a:ea typeface="Arial"/>
                <a:cs typeface="Arial"/>
                <a:sym typeface="Arial"/>
              </a:rPr>
              <a:t>. </a:t>
            </a:r>
            <a:r>
              <a:rPr lang="en-US" sz="2800" b="1" dirty="0">
                <a:latin typeface="Arial"/>
                <a:ea typeface="Arial"/>
                <a:cs typeface="Arial"/>
                <a:sym typeface="Arial"/>
              </a:rPr>
              <a:t>(20%) </a:t>
            </a:r>
            <a:r>
              <a:rPr lang="en-US" altLang="zh-TW" sz="2800" b="1" dirty="0">
                <a:latin typeface="Arial"/>
                <a:cs typeface="Arial"/>
              </a:rPr>
              <a:t>Augmented Reality 	       </a:t>
            </a:r>
            <a:r>
              <a:rPr lang="en-US" altLang="zh-TW" sz="1800" dirty="0"/>
              <a:t>(</a:t>
            </a:r>
            <a:r>
              <a:rPr lang="zh-CN" altLang="en-US" sz="1800" dirty="0"/>
              <a:t>出題：</a:t>
            </a:r>
            <a:r>
              <a:rPr lang="en-US" altLang="zh-TW" sz="1800" dirty="0"/>
              <a:t>Oran)</a:t>
            </a:r>
            <a:endParaRPr lang="en-US" sz="2800" b="1" dirty="0">
              <a:latin typeface="Arial"/>
              <a:cs typeface="Arial"/>
              <a:sym typeface="Arial"/>
            </a:endParaRPr>
          </a:p>
        </p:txBody>
      </p:sp>
      <p:grpSp>
        <p:nvGrpSpPr>
          <p:cNvPr id="113" name="组合 112">
            <a:extLst>
              <a:ext uri="{FF2B5EF4-FFF2-40B4-BE49-F238E27FC236}">
                <a16:creationId xmlns:a16="http://schemas.microsoft.com/office/drawing/2014/main" id="{0951BC28-BE9F-4FE4-8A46-7D7C4B63E0FB}"/>
              </a:ext>
            </a:extLst>
          </p:cNvPr>
          <p:cNvGrpSpPr/>
          <p:nvPr/>
        </p:nvGrpSpPr>
        <p:grpSpPr>
          <a:xfrm>
            <a:off x="6033938" y="3391066"/>
            <a:ext cx="3490552" cy="2597395"/>
            <a:chOff x="6210877" y="3341675"/>
            <a:chExt cx="3490552" cy="2597395"/>
          </a:xfrm>
        </p:grpSpPr>
        <p:sp>
          <p:nvSpPr>
            <p:cNvPr id="37" name="Shape 161">
              <a:extLst>
                <a:ext uri="{FF2B5EF4-FFF2-40B4-BE49-F238E27FC236}">
                  <a16:creationId xmlns:a16="http://schemas.microsoft.com/office/drawing/2014/main" id="{6842A48F-4FEE-4D98-857D-D3646D92C292}"/>
                </a:ext>
              </a:extLst>
            </p:cNvPr>
            <p:cNvSpPr txBox="1"/>
            <p:nvPr/>
          </p:nvSpPr>
          <p:spPr>
            <a:xfrm>
              <a:off x="6210877" y="3341675"/>
              <a:ext cx="3490552" cy="846225"/>
            </a:xfrm>
            <a:prstGeom prst="rect">
              <a:avLst/>
            </a:prstGeom>
            <a:noFill/>
            <a:ln>
              <a:noFill/>
            </a:ln>
          </p:spPr>
          <p:txBody>
            <a:bodyPr lIns="68569" tIns="68569" rIns="68569" bIns="68569" anchor="t" anchorCtr="0">
              <a:noAutofit/>
            </a:bodyPr>
            <a:lstStyle/>
            <a:p>
              <a:pPr marL="171450" marR="0" lvl="0" indent="-123825" algn="l" defTabSz="914400" rtl="0" eaLnBrk="1" fontAlgn="auto" latinLnBrk="0" hangingPunct="1">
                <a:lnSpc>
                  <a:spcPct val="100000"/>
                </a:lnSpc>
                <a:spcBef>
                  <a:spcPts val="0"/>
                </a:spcBef>
                <a:spcAft>
                  <a:spcPts val="0"/>
                </a:spcAft>
                <a:buClr>
                  <a:srgbClr val="000000"/>
                </a:buClr>
                <a:buSzPct val="100000"/>
                <a:buFontTx/>
                <a:buChar char="•"/>
                <a:tabLst/>
                <a:defRPr/>
              </a:pPr>
              <a:r>
                <a:rPr kumimoji="0" lang="en-US" sz="1350" b="0" i="0" u="none" strike="noStrike" kern="0" cap="none" spc="0" normalizeH="0" baseline="0" noProof="0" dirty="0">
                  <a:ln>
                    <a:noFill/>
                  </a:ln>
                  <a:solidFill>
                    <a:srgbClr val="000000"/>
                  </a:solidFill>
                  <a:effectLst/>
                  <a:uLnTx/>
                  <a:uFillTx/>
                  <a:latin typeface="Arial"/>
                  <a:cs typeface="Arial"/>
                  <a:sym typeface="Arial"/>
                </a:rPr>
                <a:t>3D Object coordinates:</a:t>
              </a:r>
            </a:p>
            <a:p>
              <a:pPr marL="0" marR="0" lvl="0" indent="342900" algn="l"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000000"/>
                  </a:solidFill>
                  <a:effectLst/>
                  <a:uLnTx/>
                  <a:uFillTx/>
                  <a:latin typeface="Arial"/>
                  <a:cs typeface="Arial"/>
                  <a:sym typeface="Arial"/>
                </a:rPr>
                <a:t>Vertex   (3, 3, -3)</a:t>
              </a:r>
            </a:p>
            <a:p>
              <a:pPr marL="0" marR="0" lvl="0" indent="342900" algn="l"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000000"/>
                  </a:solidFill>
                  <a:effectLst/>
                  <a:uLnTx/>
                  <a:uFillTx/>
                  <a:latin typeface="Arial"/>
                  <a:cs typeface="Arial"/>
                  <a:sym typeface="Arial"/>
                </a:rPr>
                <a:t>Corners(1, 1, 0)(3, 5, 0)(5, 1, 0)</a:t>
              </a:r>
            </a:p>
          </p:txBody>
        </p:sp>
        <p:sp>
          <p:nvSpPr>
            <p:cNvPr id="9" name="等腰三角形 8">
              <a:extLst>
                <a:ext uri="{FF2B5EF4-FFF2-40B4-BE49-F238E27FC236}">
                  <a16:creationId xmlns:a16="http://schemas.microsoft.com/office/drawing/2014/main" id="{B88695A9-3B23-4D73-A444-87987E5FC9CB}"/>
                </a:ext>
              </a:extLst>
            </p:cNvPr>
            <p:cNvSpPr/>
            <p:nvPr/>
          </p:nvSpPr>
          <p:spPr>
            <a:xfrm>
              <a:off x="6982237" y="5096671"/>
              <a:ext cx="1206451" cy="417600"/>
            </a:xfrm>
            <a:prstGeom prst="triangle">
              <a:avLst>
                <a:gd name="adj" fmla="val 68925"/>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a:extLst>
                <a:ext uri="{FF2B5EF4-FFF2-40B4-BE49-F238E27FC236}">
                  <a16:creationId xmlns:a16="http://schemas.microsoft.com/office/drawing/2014/main" id="{D06835D0-0899-46A5-B712-9C79C033C5E8}"/>
                </a:ext>
              </a:extLst>
            </p:cNvPr>
            <p:cNvCxnSpPr>
              <a:cxnSpLocks/>
              <a:endCxn id="9" idx="2"/>
            </p:cNvCxnSpPr>
            <p:nvPr/>
          </p:nvCxnSpPr>
          <p:spPr>
            <a:xfrm flipH="1">
              <a:off x="6982237" y="4515659"/>
              <a:ext cx="715170" cy="998612"/>
            </a:xfrm>
            <a:prstGeom prst="line">
              <a:avLst/>
            </a:prstGeom>
            <a:ln w="1270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2" name="直接连接符 81">
              <a:extLst>
                <a:ext uri="{FF2B5EF4-FFF2-40B4-BE49-F238E27FC236}">
                  <a16:creationId xmlns:a16="http://schemas.microsoft.com/office/drawing/2014/main" id="{F313FA0A-522D-4EC3-A981-BF94E3BBC903}"/>
                </a:ext>
              </a:extLst>
            </p:cNvPr>
            <p:cNvCxnSpPr>
              <a:cxnSpLocks/>
              <a:endCxn id="9" idx="4"/>
            </p:cNvCxnSpPr>
            <p:nvPr/>
          </p:nvCxnSpPr>
          <p:spPr>
            <a:xfrm>
              <a:off x="7697406" y="4515659"/>
              <a:ext cx="491282" cy="998612"/>
            </a:xfrm>
            <a:prstGeom prst="line">
              <a:avLst/>
            </a:prstGeom>
            <a:ln w="1270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3" name="直接连接符 82">
              <a:extLst>
                <a:ext uri="{FF2B5EF4-FFF2-40B4-BE49-F238E27FC236}">
                  <a16:creationId xmlns:a16="http://schemas.microsoft.com/office/drawing/2014/main" id="{6B48BCE9-EAA9-48F0-AD45-3CE2498B6250}"/>
                </a:ext>
              </a:extLst>
            </p:cNvPr>
            <p:cNvCxnSpPr>
              <a:cxnSpLocks/>
              <a:endCxn id="9" idx="0"/>
            </p:cNvCxnSpPr>
            <p:nvPr/>
          </p:nvCxnSpPr>
          <p:spPr>
            <a:xfrm>
              <a:off x="7697406" y="4515659"/>
              <a:ext cx="116377" cy="581012"/>
            </a:xfrm>
            <a:prstGeom prst="line">
              <a:avLst/>
            </a:prstGeom>
            <a:ln w="12700">
              <a:solidFill>
                <a:schemeClr val="tx1"/>
              </a:solidFill>
            </a:ln>
          </p:spPr>
          <p:style>
            <a:lnRef idx="1">
              <a:schemeClr val="accent5"/>
            </a:lnRef>
            <a:fillRef idx="0">
              <a:schemeClr val="accent5"/>
            </a:fillRef>
            <a:effectRef idx="0">
              <a:schemeClr val="accent5"/>
            </a:effectRef>
            <a:fontRef idx="minor">
              <a:schemeClr val="tx1"/>
            </a:fontRef>
          </p:style>
        </p:cxnSp>
        <p:sp>
          <p:nvSpPr>
            <p:cNvPr id="42" name="Shape 177">
              <a:extLst>
                <a:ext uri="{FF2B5EF4-FFF2-40B4-BE49-F238E27FC236}">
                  <a16:creationId xmlns:a16="http://schemas.microsoft.com/office/drawing/2014/main" id="{3F94BA3C-35C6-4C79-825D-DF33A53ECF6B}"/>
                </a:ext>
              </a:extLst>
            </p:cNvPr>
            <p:cNvSpPr txBox="1"/>
            <p:nvPr/>
          </p:nvSpPr>
          <p:spPr>
            <a:xfrm>
              <a:off x="7839567" y="5521470"/>
              <a:ext cx="1206450" cy="417600"/>
            </a:xfrm>
            <a:prstGeom prst="rect">
              <a:avLst/>
            </a:prstGeom>
            <a:noFill/>
            <a:ln>
              <a:noFill/>
            </a:ln>
          </p:spPr>
          <p:txBody>
            <a:bodyPr lIns="68569" tIns="68569" rIns="68569" bIns="68569" anchor="t" anchorCtr="0">
              <a:noAutofit/>
            </a:bodyPr>
            <a:lstStyle/>
            <a:p>
              <a:pPr marL="0" marR="0" lvl="0" indent="290513" algn="l" defTabSz="914400" rtl="0" eaLnBrk="1" fontAlgn="auto" latinLnBrk="0" hangingPunct="1">
                <a:lnSpc>
                  <a:spcPct val="90000"/>
                </a:lnSpc>
                <a:spcBef>
                  <a:spcPts val="0"/>
                </a:spcBef>
                <a:spcAft>
                  <a:spcPts val="0"/>
                </a:spcAft>
                <a:buClr>
                  <a:srgbClr val="000000"/>
                </a:buClr>
                <a:buSzPct val="91666"/>
                <a:buFontTx/>
                <a:buNone/>
                <a:tabLst/>
                <a:defRPr/>
              </a:pPr>
              <a:r>
                <a:rPr kumimoji="0" lang="en-US" sz="900" b="0" i="0" u="none" strike="noStrike" kern="0" cap="none" spc="0" normalizeH="0" baseline="0" noProof="0" dirty="0">
                  <a:ln>
                    <a:noFill/>
                  </a:ln>
                  <a:solidFill>
                    <a:srgbClr val="000000"/>
                  </a:solidFill>
                  <a:effectLst/>
                  <a:uLnTx/>
                  <a:uFillTx/>
                  <a:latin typeface="Arial"/>
                  <a:cs typeface="Arial"/>
                  <a:sym typeface="Arial"/>
                </a:rPr>
                <a:t>(1, 1, 0)</a:t>
              </a:r>
            </a:p>
          </p:txBody>
        </p:sp>
        <p:sp>
          <p:nvSpPr>
            <p:cNvPr id="61" name="Shape 179">
              <a:extLst>
                <a:ext uri="{FF2B5EF4-FFF2-40B4-BE49-F238E27FC236}">
                  <a16:creationId xmlns:a16="http://schemas.microsoft.com/office/drawing/2014/main" id="{61D0CBE5-A953-4E51-9A36-AC2F6879D9EE}"/>
                </a:ext>
              </a:extLst>
            </p:cNvPr>
            <p:cNvSpPr txBox="1"/>
            <p:nvPr/>
          </p:nvSpPr>
          <p:spPr>
            <a:xfrm>
              <a:off x="6328834" y="5521470"/>
              <a:ext cx="979200" cy="273825"/>
            </a:xfrm>
            <a:prstGeom prst="rect">
              <a:avLst/>
            </a:prstGeom>
            <a:noFill/>
            <a:ln>
              <a:noFill/>
            </a:ln>
          </p:spPr>
          <p:txBody>
            <a:bodyPr lIns="68569" tIns="68569" rIns="68569" bIns="68569" anchor="t" anchorCtr="0">
              <a:noAutofit/>
            </a:bodyPr>
            <a:lstStyle/>
            <a:p>
              <a:pPr marL="0" marR="0" lvl="0" indent="290513" algn="l" defTabSz="914400" rtl="0" eaLnBrk="1" fontAlgn="auto" latinLnBrk="0" hangingPunct="1">
                <a:lnSpc>
                  <a:spcPct val="90000"/>
                </a:lnSpc>
                <a:spcBef>
                  <a:spcPts val="0"/>
                </a:spcBef>
                <a:spcAft>
                  <a:spcPts val="0"/>
                </a:spcAft>
                <a:buClr>
                  <a:srgbClr val="000000"/>
                </a:buClr>
                <a:buSzPct val="91666"/>
                <a:buFontTx/>
                <a:buNone/>
                <a:tabLst/>
                <a:defRPr/>
              </a:pPr>
              <a:r>
                <a:rPr kumimoji="0" lang="en-US" sz="900" b="0" i="0" u="none" strike="noStrike" kern="0" cap="none" spc="0" normalizeH="0" baseline="0" noProof="0" dirty="0">
                  <a:ln>
                    <a:noFill/>
                  </a:ln>
                  <a:solidFill>
                    <a:srgbClr val="000000"/>
                  </a:solidFill>
                  <a:effectLst/>
                  <a:uLnTx/>
                  <a:uFillTx/>
                  <a:latin typeface="Arial"/>
                  <a:cs typeface="Arial"/>
                  <a:sym typeface="Arial"/>
                </a:rPr>
                <a:t>(5, 1, 0)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66" name="Shape 180">
              <a:extLst>
                <a:ext uri="{FF2B5EF4-FFF2-40B4-BE49-F238E27FC236}">
                  <a16:creationId xmlns:a16="http://schemas.microsoft.com/office/drawing/2014/main" id="{57DE5B5D-A2B7-448C-A722-34854B3E8906}"/>
                </a:ext>
              </a:extLst>
            </p:cNvPr>
            <p:cNvSpPr txBox="1"/>
            <p:nvPr/>
          </p:nvSpPr>
          <p:spPr>
            <a:xfrm>
              <a:off x="7009092" y="4927642"/>
              <a:ext cx="1433700" cy="331650"/>
            </a:xfrm>
            <a:prstGeom prst="rect">
              <a:avLst/>
            </a:prstGeom>
            <a:noFill/>
            <a:ln>
              <a:noFill/>
            </a:ln>
          </p:spPr>
          <p:txBody>
            <a:bodyPr lIns="68569" tIns="68569" rIns="68569" bIns="68569" anchor="t" anchorCtr="0">
              <a:noAutofit/>
            </a:bodyPr>
            <a:lstStyle/>
            <a:p>
              <a:pPr marL="0" marR="0" lvl="0" indent="290513" algn="l" defTabSz="914400" rtl="0" eaLnBrk="1" fontAlgn="auto" latinLnBrk="0" hangingPunct="1">
                <a:lnSpc>
                  <a:spcPct val="90000"/>
                </a:lnSpc>
                <a:spcBef>
                  <a:spcPts val="0"/>
                </a:spcBef>
                <a:spcAft>
                  <a:spcPts val="0"/>
                </a:spcAft>
                <a:buClr>
                  <a:srgbClr val="000000"/>
                </a:buClr>
                <a:buSzPct val="91666"/>
                <a:buFontTx/>
                <a:buNone/>
                <a:tabLst/>
                <a:defRPr/>
              </a:pPr>
              <a:r>
                <a:rPr kumimoji="0" lang="en-US" sz="900" b="0" i="0" u="none" strike="noStrike" kern="0" cap="none" spc="0" normalizeH="0" baseline="0" noProof="0" dirty="0">
                  <a:ln>
                    <a:noFill/>
                  </a:ln>
                  <a:solidFill>
                    <a:srgbClr val="000000"/>
                  </a:solidFill>
                  <a:effectLst/>
                  <a:uLnTx/>
                  <a:uFillTx/>
                  <a:latin typeface="Arial"/>
                  <a:cs typeface="Arial"/>
                  <a:sym typeface="Arial"/>
                </a:rPr>
                <a:t>(3</a:t>
              </a:r>
              <a:r>
                <a:rPr kumimoji="0" lang="en-US" sz="900" b="0" i="0" u="none" strike="noStrike" kern="0" cap="none" spc="0" normalizeH="0" baseline="0" noProof="0">
                  <a:ln>
                    <a:noFill/>
                  </a:ln>
                  <a:solidFill>
                    <a:srgbClr val="000000"/>
                  </a:solidFill>
                  <a:effectLst/>
                  <a:uLnTx/>
                  <a:uFillTx/>
                  <a:latin typeface="Arial"/>
                  <a:cs typeface="Arial"/>
                  <a:sym typeface="Arial"/>
                </a:rPr>
                <a:t>, 3, </a:t>
              </a:r>
              <a:r>
                <a:rPr lang="en-US" sz="900"/>
                <a:t>-3</a:t>
              </a:r>
              <a:r>
                <a:rPr kumimoji="0" lang="en-US" sz="900" b="0" i="0" u="none" strike="noStrike" kern="0" cap="none" spc="0" normalizeH="0" baseline="0" noProof="0">
                  <a:ln>
                    <a:noFill/>
                  </a:ln>
                  <a:solidFill>
                    <a:srgbClr val="000000"/>
                  </a:solidFill>
                  <a:effectLst/>
                  <a:uLnTx/>
                  <a:uFillTx/>
                  <a:latin typeface="Arial"/>
                  <a:cs typeface="Arial"/>
                  <a:sym typeface="Arial"/>
                </a:rPr>
                <a:t>)</a:t>
              </a:r>
              <a:endParaRPr kumimoji="0" lang="en-US" sz="900" b="0" i="0" u="none" strike="noStrike" kern="0" cap="none" spc="0" normalizeH="0" baseline="0" noProof="0" dirty="0">
                <a:ln>
                  <a:noFill/>
                </a:ln>
                <a:solidFill>
                  <a:srgbClr val="000000"/>
                </a:solidFill>
                <a:effectLst/>
                <a:uLnTx/>
                <a:uFillTx/>
                <a:latin typeface="Arial"/>
                <a:cs typeface="Arial"/>
                <a:sym typeface="Arial"/>
              </a:endParaRPr>
            </a:p>
          </p:txBody>
        </p:sp>
        <p:sp>
          <p:nvSpPr>
            <p:cNvPr id="32" name="Shape 176">
              <a:extLst>
                <a:ext uri="{FF2B5EF4-FFF2-40B4-BE49-F238E27FC236}">
                  <a16:creationId xmlns:a16="http://schemas.microsoft.com/office/drawing/2014/main" id="{D1C90CC7-DDEB-462F-9253-228767063E92}"/>
                </a:ext>
              </a:extLst>
            </p:cNvPr>
            <p:cNvSpPr txBox="1"/>
            <p:nvPr/>
          </p:nvSpPr>
          <p:spPr>
            <a:xfrm>
              <a:off x="7140147" y="4207992"/>
              <a:ext cx="1157175" cy="331650"/>
            </a:xfrm>
            <a:prstGeom prst="rect">
              <a:avLst/>
            </a:prstGeom>
            <a:noFill/>
            <a:ln>
              <a:noFill/>
            </a:ln>
          </p:spPr>
          <p:txBody>
            <a:bodyPr lIns="68569" tIns="68569" rIns="68569" bIns="68569" anchor="t" anchorCtr="0">
              <a:noAutofit/>
            </a:bodyPr>
            <a:lstStyle/>
            <a:p>
              <a:pPr marL="0" marR="0" lvl="0" indent="290513" algn="l" defTabSz="914400" rtl="0" eaLnBrk="1" fontAlgn="auto" latinLnBrk="0" hangingPunct="1">
                <a:lnSpc>
                  <a:spcPct val="90000"/>
                </a:lnSpc>
                <a:spcBef>
                  <a:spcPts val="0"/>
                </a:spcBef>
                <a:spcAft>
                  <a:spcPts val="0"/>
                </a:spcAft>
                <a:buClr>
                  <a:srgbClr val="000000"/>
                </a:buClr>
                <a:buSzPct val="91666"/>
                <a:buFontTx/>
                <a:buNone/>
                <a:tabLst/>
                <a:defRPr/>
              </a:pPr>
              <a:r>
                <a:rPr kumimoji="0" lang="en-US" sz="900" b="0" i="0" u="none" strike="noStrike" kern="0" cap="none" spc="0" normalizeH="0" baseline="0" noProof="0" dirty="0">
                  <a:ln>
                    <a:noFill/>
                  </a:ln>
                  <a:solidFill>
                    <a:srgbClr val="000000"/>
                  </a:solidFill>
                  <a:effectLst/>
                  <a:uLnTx/>
                  <a:uFillTx/>
                  <a:latin typeface="Arial"/>
                  <a:cs typeface="Arial"/>
                  <a:sym typeface="Arial"/>
                </a:rPr>
                <a:t>(3</a:t>
              </a:r>
              <a:r>
                <a:rPr kumimoji="0" lang="en-US" sz="900" b="0" i="0" u="none" strike="noStrike" kern="0" cap="none" spc="0" normalizeH="0" baseline="0" noProof="0">
                  <a:ln>
                    <a:noFill/>
                  </a:ln>
                  <a:solidFill>
                    <a:srgbClr val="000000"/>
                  </a:solidFill>
                  <a:effectLst/>
                  <a:uLnTx/>
                  <a:uFillTx/>
                  <a:latin typeface="Arial"/>
                  <a:cs typeface="Arial"/>
                  <a:sym typeface="Arial"/>
                </a:rPr>
                <a:t>, 5, 0)</a:t>
              </a:r>
              <a:endParaRPr kumimoji="0" lang="en-US" sz="900" b="0" i="0" u="none" strike="noStrike" kern="0" cap="none" spc="0" normalizeH="0" baseline="0" noProof="0" dirty="0">
                <a:ln>
                  <a:noFill/>
                </a:ln>
                <a:solidFill>
                  <a:srgbClr val="000000"/>
                </a:solidFill>
                <a:effectLst/>
                <a:uLnTx/>
                <a:uFillTx/>
                <a:latin typeface="Arial"/>
                <a:cs typeface="Arial"/>
                <a:sym typeface="Arial"/>
              </a:endParaRPr>
            </a:p>
          </p:txBody>
        </p:sp>
      </p:grpSp>
      <p:grpSp>
        <p:nvGrpSpPr>
          <p:cNvPr id="121" name="组合 120">
            <a:extLst>
              <a:ext uri="{FF2B5EF4-FFF2-40B4-BE49-F238E27FC236}">
                <a16:creationId xmlns:a16="http://schemas.microsoft.com/office/drawing/2014/main" id="{4AA5A3B8-50F8-4581-B84C-5C64A22E054B}"/>
              </a:ext>
            </a:extLst>
          </p:cNvPr>
          <p:cNvGrpSpPr/>
          <p:nvPr/>
        </p:nvGrpSpPr>
        <p:grpSpPr>
          <a:xfrm>
            <a:off x="415008" y="3051766"/>
            <a:ext cx="5440935" cy="2862552"/>
            <a:chOff x="357546" y="3168167"/>
            <a:chExt cx="5440935" cy="2862552"/>
          </a:xfrm>
        </p:grpSpPr>
        <p:grpSp>
          <p:nvGrpSpPr>
            <p:cNvPr id="105" name="组合 104">
              <a:extLst>
                <a:ext uri="{FF2B5EF4-FFF2-40B4-BE49-F238E27FC236}">
                  <a16:creationId xmlns:a16="http://schemas.microsoft.com/office/drawing/2014/main" id="{F2059434-D6BD-4A99-8A2A-DA18487CEE49}"/>
                </a:ext>
              </a:extLst>
            </p:cNvPr>
            <p:cNvGrpSpPr/>
            <p:nvPr/>
          </p:nvGrpSpPr>
          <p:grpSpPr>
            <a:xfrm>
              <a:off x="3349927" y="3582165"/>
              <a:ext cx="2448554" cy="2448554"/>
              <a:chOff x="3803281" y="3392097"/>
              <a:chExt cx="2448554" cy="2448554"/>
            </a:xfrm>
          </p:grpSpPr>
          <p:pic>
            <p:nvPicPr>
              <p:cNvPr id="34" name="圖片 2">
                <a:extLst>
                  <a:ext uri="{FF2B5EF4-FFF2-40B4-BE49-F238E27FC236}">
                    <a16:creationId xmlns:a16="http://schemas.microsoft.com/office/drawing/2014/main" id="{1CCCF6BF-47AB-442D-8473-8E5FAF6B21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3281" y="3392097"/>
                <a:ext cx="2448554" cy="2448554"/>
              </a:xfrm>
              <a:prstGeom prst="rect">
                <a:avLst/>
              </a:prstGeom>
            </p:spPr>
          </p:pic>
          <p:grpSp>
            <p:nvGrpSpPr>
              <p:cNvPr id="77" name="群組 3">
                <a:extLst>
                  <a:ext uri="{FF2B5EF4-FFF2-40B4-BE49-F238E27FC236}">
                    <a16:creationId xmlns:a16="http://schemas.microsoft.com/office/drawing/2014/main" id="{509A9767-1C9F-4079-BDD8-6787654F7982}"/>
                  </a:ext>
                </a:extLst>
              </p:cNvPr>
              <p:cNvGrpSpPr/>
              <p:nvPr/>
            </p:nvGrpSpPr>
            <p:grpSpPr>
              <a:xfrm>
                <a:off x="4470582" y="3753965"/>
                <a:ext cx="779381" cy="1281798"/>
                <a:chOff x="6160416" y="3500552"/>
                <a:chExt cx="779381" cy="862958"/>
              </a:xfrm>
            </p:grpSpPr>
            <p:sp>
              <p:nvSpPr>
                <p:cNvPr id="78" name="橢圓 61">
                  <a:extLst>
                    <a:ext uri="{FF2B5EF4-FFF2-40B4-BE49-F238E27FC236}">
                      <a16:creationId xmlns:a16="http://schemas.microsoft.com/office/drawing/2014/main" id="{65E1CAC3-7F26-4760-9629-D1745AEE55A2}"/>
                    </a:ext>
                  </a:extLst>
                </p:cNvPr>
                <p:cNvSpPr/>
                <p:nvPr/>
              </p:nvSpPr>
              <p:spPr>
                <a:xfrm>
                  <a:off x="6829696" y="4295647"/>
                  <a:ext cx="99650" cy="67863"/>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050" b="0" i="0" u="none" strike="noStrike" kern="0" cap="none" spc="0" normalizeH="0" baseline="0" noProof="0" dirty="0">
                    <a:ln>
                      <a:noFill/>
                    </a:ln>
                    <a:solidFill>
                      <a:srgbClr val="FFFFFF"/>
                    </a:solidFill>
                    <a:effectLst/>
                    <a:uLnTx/>
                    <a:uFillTx/>
                    <a:latin typeface="Arial"/>
                    <a:ea typeface="新細明體" panose="02020500000000000000" pitchFamily="18" charset="-120"/>
                    <a:cs typeface="+mn-cs"/>
                    <a:sym typeface="Arial"/>
                  </a:endParaRPr>
                </a:p>
              </p:txBody>
            </p:sp>
            <p:cxnSp>
              <p:nvCxnSpPr>
                <p:cNvPr id="79" name="直線單箭頭接點 62">
                  <a:extLst>
                    <a:ext uri="{FF2B5EF4-FFF2-40B4-BE49-F238E27FC236}">
                      <a16:creationId xmlns:a16="http://schemas.microsoft.com/office/drawing/2014/main" id="{AE0E7594-2B4F-4990-A723-97DE8B37E501}"/>
                    </a:ext>
                  </a:extLst>
                </p:cNvPr>
                <p:cNvCxnSpPr>
                  <a:cxnSpLocks/>
                  <a:stCxn id="78" idx="1"/>
                  <a:endCxn id="80" idx="2"/>
                </p:cNvCxnSpPr>
                <p:nvPr/>
              </p:nvCxnSpPr>
              <p:spPr>
                <a:xfrm flipH="1" flipV="1">
                  <a:off x="6550107" y="3728480"/>
                  <a:ext cx="294182" cy="5771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0" name="文字方塊 63">
                  <a:extLst>
                    <a:ext uri="{FF2B5EF4-FFF2-40B4-BE49-F238E27FC236}">
                      <a16:creationId xmlns:a16="http://schemas.microsoft.com/office/drawing/2014/main" id="{C415114D-2FB9-4D3F-8025-AE041E2E6F59}"/>
                    </a:ext>
                  </a:extLst>
                </p:cNvPr>
                <p:cNvSpPr txBox="1"/>
                <p:nvPr/>
              </p:nvSpPr>
              <p:spPr>
                <a:xfrm>
                  <a:off x="6160416" y="3500552"/>
                  <a:ext cx="779381" cy="22792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0" cap="none" spc="0" normalizeH="0" baseline="0" noProof="0" dirty="0">
                      <a:ln>
                        <a:noFill/>
                      </a:ln>
                      <a:solidFill>
                        <a:srgbClr val="FF0000"/>
                      </a:solidFill>
                      <a:effectLst/>
                      <a:highlight>
                        <a:srgbClr val="FFFF00"/>
                      </a:highlight>
                      <a:uLnTx/>
                      <a:uFillTx/>
                      <a:latin typeface="Arial"/>
                      <a:cs typeface="Arial"/>
                      <a:sym typeface="Arial"/>
                    </a:rPr>
                    <a:t>(</a:t>
                  </a:r>
                  <a:r>
                    <a:rPr lang="en-US" altLang="zh-TW" sz="1600" b="1" dirty="0">
                      <a:solidFill>
                        <a:srgbClr val="FF0000"/>
                      </a:solidFill>
                      <a:highlight>
                        <a:srgbClr val="FFFF00"/>
                      </a:highlight>
                    </a:rPr>
                    <a:t>3</a:t>
                  </a:r>
                  <a:r>
                    <a:rPr kumimoji="0" lang="en-US" altLang="zh-TW" sz="1600" b="1" i="0" u="none" strike="noStrike" kern="0" cap="none" spc="0" normalizeH="0" baseline="0" noProof="0" dirty="0">
                      <a:ln>
                        <a:noFill/>
                      </a:ln>
                      <a:solidFill>
                        <a:srgbClr val="FF0000"/>
                      </a:solidFill>
                      <a:effectLst/>
                      <a:highlight>
                        <a:srgbClr val="FFFF00"/>
                      </a:highlight>
                      <a:uLnTx/>
                      <a:uFillTx/>
                      <a:latin typeface="Arial"/>
                      <a:cs typeface="Arial"/>
                      <a:sym typeface="Arial"/>
                    </a:rPr>
                    <a:t>,3,0)</a:t>
                  </a:r>
                  <a:endParaRPr kumimoji="0" lang="zh-TW" altLang="en-US" sz="1600" b="1" i="0" u="none" strike="noStrike" kern="0" cap="none" spc="0" normalizeH="0" baseline="0" noProof="0" dirty="0">
                    <a:ln>
                      <a:noFill/>
                    </a:ln>
                    <a:solidFill>
                      <a:srgbClr val="FF0000"/>
                    </a:solidFill>
                    <a:effectLst/>
                    <a:highlight>
                      <a:srgbClr val="FFFF00"/>
                    </a:highlight>
                    <a:uLnTx/>
                    <a:uFillTx/>
                    <a:latin typeface="Arial"/>
                    <a:cs typeface="Arial"/>
                    <a:sym typeface="Arial"/>
                  </a:endParaRPr>
                </a:p>
              </p:txBody>
            </p:sp>
          </p:grpSp>
        </p:grpSp>
        <p:pic>
          <p:nvPicPr>
            <p:cNvPr id="112" name="图片 111" descr="图片包含 室内, 物体, 装饰, 镜子&#10;&#10;描述已自动生成">
              <a:extLst>
                <a:ext uri="{FF2B5EF4-FFF2-40B4-BE49-F238E27FC236}">
                  <a16:creationId xmlns:a16="http://schemas.microsoft.com/office/drawing/2014/main" id="{7EA0D789-EFBC-46BF-B90B-E0C6A39723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330" y="3582165"/>
              <a:ext cx="2448000" cy="2448000"/>
            </a:xfrm>
            <a:prstGeom prst="rect">
              <a:avLst/>
            </a:prstGeom>
          </p:spPr>
        </p:pic>
        <p:sp>
          <p:nvSpPr>
            <p:cNvPr id="118" name="文本框 117">
              <a:extLst>
                <a:ext uri="{FF2B5EF4-FFF2-40B4-BE49-F238E27FC236}">
                  <a16:creationId xmlns:a16="http://schemas.microsoft.com/office/drawing/2014/main" id="{DF98563C-F6A3-4153-97DB-E1BA54B1EF49}"/>
                </a:ext>
              </a:extLst>
            </p:cNvPr>
            <p:cNvSpPr txBox="1"/>
            <p:nvPr/>
          </p:nvSpPr>
          <p:spPr>
            <a:xfrm>
              <a:off x="357546" y="3168167"/>
              <a:ext cx="812886" cy="369332"/>
            </a:xfrm>
            <a:prstGeom prst="rect">
              <a:avLst/>
            </a:prstGeom>
            <a:noFill/>
          </p:spPr>
          <p:txBody>
            <a:bodyPr wrap="square">
              <a:spAutoFit/>
            </a:bodyPr>
            <a:lstStyle/>
            <a:p>
              <a:r>
                <a:rPr kumimoji="0" lang="en-US" altLang="zh-TW" sz="1800" b="0" i="0" u="none" strike="noStrike" kern="0" cap="none" spc="0" normalizeH="0" baseline="0" noProof="0" dirty="0">
                  <a:ln>
                    <a:noFill/>
                  </a:ln>
                  <a:solidFill>
                    <a:srgbClr val="FF0000"/>
                  </a:solidFill>
                  <a:effectLst/>
                  <a:uLnTx/>
                  <a:uFillTx/>
                  <a:latin typeface="Arial"/>
                  <a:cs typeface="Arial"/>
                  <a:sym typeface="Arial"/>
                </a:rPr>
                <a:t>Demo:</a:t>
              </a:r>
              <a:endParaRPr lang="zh-CN" altLang="en-US" dirty="0"/>
            </a:p>
          </p:txBody>
        </p:sp>
      </p:grpSp>
      <p:sp>
        <p:nvSpPr>
          <p:cNvPr id="120" name="Rectangle 1">
            <a:extLst>
              <a:ext uri="{FF2B5EF4-FFF2-40B4-BE49-F238E27FC236}">
                <a16:creationId xmlns:a16="http://schemas.microsoft.com/office/drawing/2014/main" id="{B0D83AFC-28C7-4A9E-9290-A83BA0111B51}"/>
              </a:ext>
            </a:extLst>
          </p:cNvPr>
          <p:cNvSpPr>
            <a:spLocks noChangeArrowheads="1"/>
          </p:cNvSpPr>
          <p:nvPr/>
        </p:nvSpPr>
        <p:spPr bwMode="auto">
          <a:xfrm>
            <a:off x="5855943" y="2337564"/>
            <a:ext cx="2428067" cy="69993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lang="en-US" altLang="zh-CN" sz="1400" dirty="0">
                <a:solidFill>
                  <a:srgbClr val="000000"/>
                </a:solidFill>
                <a:latin typeface="Monaco" panose="020B0509030404040204" pitchFamily="49" charset="0"/>
              </a:rPr>
              <a:t>c</a:t>
            </a:r>
            <a:r>
              <a:rPr kumimoji="0" lang="zh-CN" altLang="zh-CN" sz="1400" b="0" i="0" u="none" strike="noStrike" cap="none" normalizeH="0" baseline="0" dirty="0">
                <a:ln>
                  <a:noFill/>
                </a:ln>
                <a:solidFill>
                  <a:srgbClr val="000000"/>
                </a:solidFill>
                <a:effectLst/>
                <a:latin typeface="Monaco" panose="020B0509030404040204" pitchFamily="49" charset="0"/>
              </a:rPr>
              <a:t>v</a:t>
            </a:r>
            <a:r>
              <a:rPr kumimoji="0" lang="en-US" altLang="zh-CN" sz="1400" b="0" i="0" u="none" strike="noStrike" cap="none" normalizeH="0" baseline="0" dirty="0">
                <a:ln>
                  <a:noFill/>
                </a:ln>
                <a:solidFill>
                  <a:srgbClr val="000000"/>
                </a:solidFill>
                <a:effectLst/>
                <a:latin typeface="Monaco" panose="020B0509030404040204" pitchFamily="49" charset="0"/>
              </a:rPr>
              <a:t>::</a:t>
            </a:r>
            <a:r>
              <a:rPr kumimoji="0" lang="zh-CN" altLang="zh-CN" sz="1400" b="0" i="0" u="none" strike="noStrike" cap="none" normalizeH="0" baseline="0" dirty="0">
                <a:ln>
                  <a:noFill/>
                </a:ln>
                <a:solidFill>
                  <a:srgbClr val="000000"/>
                </a:solidFill>
                <a:effectLst/>
                <a:latin typeface="Monaco" panose="020B0509030404040204" pitchFamily="49" charset="0"/>
              </a:rPr>
              <a:t>calibrateCamera</a:t>
            </a:r>
            <a:r>
              <a:rPr kumimoji="0" lang="en-US" altLang="zh-CN" sz="1400" b="0" i="0" u="none" strike="noStrike" cap="none" normalizeH="0" baseline="0" dirty="0">
                <a:ln>
                  <a:noFill/>
                </a:ln>
                <a:solidFill>
                  <a:srgbClr val="000000"/>
                </a:solidFill>
                <a:effectLst/>
                <a:latin typeface="Monaco" panose="020B0509030404040204" pitchFamily="49" charset="0"/>
              </a:rPr>
              <a:t>()</a:t>
            </a:r>
            <a:endParaRPr lang="en-US" altLang="zh-CN" sz="1400" dirty="0">
              <a:solidFill>
                <a:srgbClr val="000000"/>
              </a:solidFill>
              <a:latin typeface="Monaco" panose="020B05090304040402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latin typeface="Monaco" panose="020B0509030404040204" pitchFamily="49" charset="0"/>
              </a:rPr>
              <a:t>cv::projectPoints()</a:t>
            </a:r>
          </a:p>
        </p:txBody>
      </p:sp>
      <p:cxnSp>
        <p:nvCxnSpPr>
          <p:cNvPr id="3" name="直接箭头连接符 2">
            <a:extLst>
              <a:ext uri="{FF2B5EF4-FFF2-40B4-BE49-F238E27FC236}">
                <a16:creationId xmlns:a16="http://schemas.microsoft.com/office/drawing/2014/main" id="{844DAB4D-ADDD-4188-AE20-7CD5FE06CEED}"/>
              </a:ext>
            </a:extLst>
          </p:cNvPr>
          <p:cNvCxnSpPr>
            <a:cxnSpLocks/>
          </p:cNvCxnSpPr>
          <p:nvPr/>
        </p:nvCxnSpPr>
        <p:spPr>
          <a:xfrm flipV="1">
            <a:off x="4943069" y="4064075"/>
            <a:ext cx="795396" cy="1473402"/>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24FBB6A5-C72F-4F21-919F-1651BD4D2C77}"/>
              </a:ext>
            </a:extLst>
          </p:cNvPr>
          <p:cNvCxnSpPr>
            <a:cxnSpLocks/>
          </p:cNvCxnSpPr>
          <p:nvPr/>
        </p:nvCxnSpPr>
        <p:spPr>
          <a:xfrm>
            <a:off x="4927247" y="5522669"/>
            <a:ext cx="599050" cy="53656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BBC7BA40-EBC3-433D-AFE9-421E7C90B70D}"/>
              </a:ext>
            </a:extLst>
          </p:cNvPr>
          <p:cNvCxnSpPr>
            <a:cxnSpLocks/>
          </p:cNvCxnSpPr>
          <p:nvPr/>
        </p:nvCxnSpPr>
        <p:spPr>
          <a:xfrm flipH="1" flipV="1">
            <a:off x="3826962" y="5361145"/>
            <a:ext cx="1107264" cy="175484"/>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4B4AC51C-7137-43D0-87C1-3BD4FE42107F}"/>
                  </a:ext>
                </a:extLst>
              </p:cNvPr>
              <p:cNvSpPr txBox="1"/>
              <p:nvPr/>
            </p:nvSpPr>
            <p:spPr>
              <a:xfrm>
                <a:off x="3512491" y="5057580"/>
                <a:ext cx="301044" cy="430887"/>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C000"/>
                          </a:solidFill>
                          <a:latin typeface="Cambria Math" panose="02040503050406030204" pitchFamily="18" charset="0"/>
                        </a:rPr>
                        <m:t>𝑥</m:t>
                      </m:r>
                    </m:oMath>
                  </m:oMathPara>
                </a14:m>
                <a:endParaRPr lang="zh-CN" altLang="en-US" sz="2800" dirty="0">
                  <a:solidFill>
                    <a:srgbClr val="FFC000"/>
                  </a:solidFill>
                </a:endParaRPr>
              </a:p>
            </p:txBody>
          </p:sp>
        </mc:Choice>
        <mc:Fallback xmlns="">
          <p:sp>
            <p:nvSpPr>
              <p:cNvPr id="7" name="文本框 6">
                <a:extLst>
                  <a:ext uri="{FF2B5EF4-FFF2-40B4-BE49-F238E27FC236}">
                    <a16:creationId xmlns:a16="http://schemas.microsoft.com/office/drawing/2014/main" id="{4B4AC51C-7137-43D0-87C1-3BD4FE42107F}"/>
                  </a:ext>
                </a:extLst>
              </p:cNvPr>
              <p:cNvSpPr txBox="1">
                <a:spLocks noRot="1" noChangeAspect="1" noMove="1" noResize="1" noEditPoints="1" noAdjustHandles="1" noChangeArrowheads="1" noChangeShapeType="1" noTextEdit="1"/>
              </p:cNvSpPr>
              <p:nvPr/>
            </p:nvSpPr>
            <p:spPr>
              <a:xfrm>
                <a:off x="3512491" y="5057580"/>
                <a:ext cx="301044" cy="430887"/>
              </a:xfrm>
              <a:prstGeom prst="rect">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7EA7E178-7CE4-4FA9-86BA-0A60C949BBBD}"/>
                  </a:ext>
                </a:extLst>
              </p:cNvPr>
              <p:cNvSpPr txBox="1"/>
              <p:nvPr/>
            </p:nvSpPr>
            <p:spPr>
              <a:xfrm>
                <a:off x="5368586" y="3844861"/>
                <a:ext cx="30591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C000"/>
                          </a:solidFill>
                          <a:latin typeface="Cambria Math" panose="02040503050406030204" pitchFamily="18" charset="0"/>
                        </a:rPr>
                        <m:t>𝑦</m:t>
                      </m:r>
                    </m:oMath>
                  </m:oMathPara>
                </a14:m>
                <a:endParaRPr lang="zh-CN" altLang="en-US" sz="2800" dirty="0">
                  <a:solidFill>
                    <a:srgbClr val="FFC000"/>
                  </a:solidFill>
                </a:endParaRPr>
              </a:p>
            </p:txBody>
          </p:sp>
        </mc:Choice>
        <mc:Fallback xmlns="">
          <p:sp>
            <p:nvSpPr>
              <p:cNvPr id="33" name="文本框 32">
                <a:extLst>
                  <a:ext uri="{FF2B5EF4-FFF2-40B4-BE49-F238E27FC236}">
                    <a16:creationId xmlns:a16="http://schemas.microsoft.com/office/drawing/2014/main" id="{7EA7E178-7CE4-4FA9-86BA-0A60C949BBBD}"/>
                  </a:ext>
                </a:extLst>
              </p:cNvPr>
              <p:cNvSpPr txBox="1">
                <a:spLocks noRot="1" noChangeAspect="1" noMove="1" noResize="1" noEditPoints="1" noAdjustHandles="1" noChangeArrowheads="1" noChangeShapeType="1" noTextEdit="1"/>
              </p:cNvSpPr>
              <p:nvPr/>
            </p:nvSpPr>
            <p:spPr>
              <a:xfrm>
                <a:off x="5368586" y="3844861"/>
                <a:ext cx="305918"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8701D4D8-9F74-419A-8890-FE39B078724F}"/>
                  </a:ext>
                </a:extLst>
              </p:cNvPr>
              <p:cNvSpPr txBox="1"/>
              <p:nvPr/>
            </p:nvSpPr>
            <p:spPr>
              <a:xfrm>
                <a:off x="5311210" y="5436786"/>
                <a:ext cx="27866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C000"/>
                          </a:solidFill>
                          <a:latin typeface="Cambria Math" panose="02040503050406030204" pitchFamily="18" charset="0"/>
                        </a:rPr>
                        <m:t>𝑧</m:t>
                      </m:r>
                    </m:oMath>
                  </m:oMathPara>
                </a14:m>
                <a:endParaRPr lang="zh-CN" altLang="en-US" sz="2800" dirty="0">
                  <a:solidFill>
                    <a:srgbClr val="FFC000"/>
                  </a:solidFill>
                </a:endParaRPr>
              </a:p>
            </p:txBody>
          </p:sp>
        </mc:Choice>
        <mc:Fallback xmlns="">
          <p:sp>
            <p:nvSpPr>
              <p:cNvPr id="38" name="文本框 37">
                <a:extLst>
                  <a:ext uri="{FF2B5EF4-FFF2-40B4-BE49-F238E27FC236}">
                    <a16:creationId xmlns:a16="http://schemas.microsoft.com/office/drawing/2014/main" id="{8701D4D8-9F74-419A-8890-FE39B078724F}"/>
                  </a:ext>
                </a:extLst>
              </p:cNvPr>
              <p:cNvSpPr txBox="1">
                <a:spLocks noRot="1" noChangeAspect="1" noMove="1" noResize="1" noEditPoints="1" noAdjustHandles="1" noChangeArrowheads="1" noChangeShapeType="1" noTextEdit="1"/>
              </p:cNvSpPr>
              <p:nvPr/>
            </p:nvSpPr>
            <p:spPr>
              <a:xfrm>
                <a:off x="5311210" y="5436786"/>
                <a:ext cx="278666"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0CB507B5-CAE1-4167-80B8-FEA17DA08247}"/>
                  </a:ext>
                </a:extLst>
              </p:cNvPr>
              <p:cNvSpPr txBox="1"/>
              <p:nvPr/>
            </p:nvSpPr>
            <p:spPr>
              <a:xfrm>
                <a:off x="4355754" y="5589363"/>
                <a:ext cx="516744" cy="169277"/>
              </a:xfrm>
              <a:prstGeom prst="rect">
                <a:avLst/>
              </a:prstGeom>
              <a:solidFill>
                <a:srgbClr val="00FFFF"/>
              </a:solid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100" b="1" i="1" smtClean="0">
                          <a:solidFill>
                            <a:srgbClr val="FF0000"/>
                          </a:solidFill>
                          <a:highlight>
                            <a:srgbClr val="00FFFF"/>
                          </a:highlight>
                          <a:latin typeface="Cambria Math" panose="02040503050406030204" pitchFamily="18" charset="0"/>
                        </a:rPr>
                        <m:t>(</m:t>
                      </m:r>
                      <m:r>
                        <a:rPr lang="en-US" altLang="zh-CN" sz="1100" b="1" i="1" smtClean="0">
                          <a:solidFill>
                            <a:srgbClr val="FF0000"/>
                          </a:solidFill>
                          <a:highlight>
                            <a:srgbClr val="00FFFF"/>
                          </a:highlight>
                          <a:latin typeface="Cambria Math" panose="02040503050406030204" pitchFamily="18" charset="0"/>
                        </a:rPr>
                        <m:t>𝟎</m:t>
                      </m:r>
                      <m:r>
                        <a:rPr lang="en-US" altLang="zh-CN" sz="1100" b="1" i="1" smtClean="0">
                          <a:solidFill>
                            <a:srgbClr val="FF0000"/>
                          </a:solidFill>
                          <a:highlight>
                            <a:srgbClr val="00FFFF"/>
                          </a:highlight>
                          <a:latin typeface="Cambria Math" panose="02040503050406030204" pitchFamily="18" charset="0"/>
                        </a:rPr>
                        <m:t>,</m:t>
                      </m:r>
                      <m:r>
                        <a:rPr lang="en-US" altLang="zh-CN" sz="1100" b="1" i="1" smtClean="0">
                          <a:solidFill>
                            <a:srgbClr val="FF0000"/>
                          </a:solidFill>
                          <a:highlight>
                            <a:srgbClr val="00FFFF"/>
                          </a:highlight>
                          <a:latin typeface="Cambria Math" panose="02040503050406030204" pitchFamily="18" charset="0"/>
                        </a:rPr>
                        <m:t>𝟎</m:t>
                      </m:r>
                      <m:r>
                        <a:rPr lang="en-US" altLang="zh-CN" sz="1100" b="1" i="1" smtClean="0">
                          <a:solidFill>
                            <a:srgbClr val="FF0000"/>
                          </a:solidFill>
                          <a:highlight>
                            <a:srgbClr val="00FFFF"/>
                          </a:highlight>
                          <a:latin typeface="Cambria Math" panose="02040503050406030204" pitchFamily="18" charset="0"/>
                        </a:rPr>
                        <m:t>,</m:t>
                      </m:r>
                      <m:r>
                        <a:rPr lang="en-US" altLang="zh-CN" sz="1100" b="1" i="1" smtClean="0">
                          <a:solidFill>
                            <a:srgbClr val="FF0000"/>
                          </a:solidFill>
                          <a:highlight>
                            <a:srgbClr val="00FFFF"/>
                          </a:highlight>
                          <a:latin typeface="Cambria Math" panose="02040503050406030204" pitchFamily="18" charset="0"/>
                        </a:rPr>
                        <m:t>𝟎</m:t>
                      </m:r>
                      <m:r>
                        <a:rPr lang="en-US" altLang="zh-CN" sz="1100" b="1" i="1" smtClean="0">
                          <a:solidFill>
                            <a:srgbClr val="FF0000"/>
                          </a:solidFill>
                          <a:highlight>
                            <a:srgbClr val="00FFFF"/>
                          </a:highlight>
                          <a:latin typeface="Cambria Math" panose="02040503050406030204" pitchFamily="18" charset="0"/>
                        </a:rPr>
                        <m:t>)</m:t>
                      </m:r>
                    </m:oMath>
                  </m:oMathPara>
                </a14:m>
                <a:endParaRPr lang="zh-CN" altLang="en-US" sz="1100" b="1" dirty="0">
                  <a:solidFill>
                    <a:srgbClr val="FF0000"/>
                  </a:solidFill>
                  <a:highlight>
                    <a:srgbClr val="00FFFF"/>
                  </a:highlight>
                </a:endParaRPr>
              </a:p>
            </p:txBody>
          </p:sp>
        </mc:Choice>
        <mc:Fallback xmlns="">
          <p:sp>
            <p:nvSpPr>
              <p:cNvPr id="39" name="文本框 38">
                <a:extLst>
                  <a:ext uri="{FF2B5EF4-FFF2-40B4-BE49-F238E27FC236}">
                    <a16:creationId xmlns:a16="http://schemas.microsoft.com/office/drawing/2014/main" id="{0CB507B5-CAE1-4167-80B8-FEA17DA08247}"/>
                  </a:ext>
                </a:extLst>
              </p:cNvPr>
              <p:cNvSpPr txBox="1">
                <a:spLocks noRot="1" noChangeAspect="1" noMove="1" noResize="1" noEditPoints="1" noAdjustHandles="1" noChangeArrowheads="1" noChangeShapeType="1" noTextEdit="1"/>
              </p:cNvSpPr>
              <p:nvPr/>
            </p:nvSpPr>
            <p:spPr>
              <a:xfrm>
                <a:off x="4355754" y="5589363"/>
                <a:ext cx="516744" cy="169277"/>
              </a:xfrm>
              <a:prstGeom prst="rect">
                <a:avLst/>
              </a:prstGeom>
              <a:blipFill>
                <a:blip r:embed="rId8"/>
                <a:stretch>
                  <a:fillRect l="-9524" r="-10714" b="-35714"/>
                </a:stretch>
              </a:blipFill>
              <a:ln>
                <a:noFill/>
              </a:ln>
            </p:spPr>
            <p:txBody>
              <a:bodyPr/>
              <a:lstStyle/>
              <a:p>
                <a:r>
                  <a:rPr lang="zh-CN" altLang="en-US">
                    <a:noFill/>
                  </a:rPr>
                  <a:t> </a:t>
                </a:r>
              </a:p>
            </p:txBody>
          </p:sp>
        </mc:Fallback>
      </mc:AlternateContent>
      <p:sp>
        <p:nvSpPr>
          <p:cNvPr id="40" name="橢圓 61">
            <a:extLst>
              <a:ext uri="{FF2B5EF4-FFF2-40B4-BE49-F238E27FC236}">
                <a16:creationId xmlns:a16="http://schemas.microsoft.com/office/drawing/2014/main" id="{1956491F-B6DC-4315-9210-8E4B284C4631}"/>
              </a:ext>
            </a:extLst>
          </p:cNvPr>
          <p:cNvSpPr/>
          <p:nvPr/>
        </p:nvSpPr>
        <p:spPr>
          <a:xfrm>
            <a:off x="4895969" y="5488467"/>
            <a:ext cx="99650" cy="100801"/>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050" b="0" i="0" u="none" strike="noStrike" kern="0" cap="none" spc="0" normalizeH="0" baseline="0" noProof="0" dirty="0">
              <a:ln>
                <a:noFill/>
              </a:ln>
              <a:solidFill>
                <a:srgbClr val="FFFFFF"/>
              </a:solidFill>
              <a:effectLst/>
              <a:uLnTx/>
              <a:uFillTx/>
              <a:latin typeface="Arial"/>
              <a:ea typeface="新細明體" panose="02020500000000000000" pitchFamily="18" charset="-120"/>
              <a:cs typeface="+mn-cs"/>
              <a:sym typeface="Arial"/>
            </a:endParaRPr>
          </a:p>
        </p:txBody>
      </p:sp>
    </p:spTree>
    <p:extLst>
      <p:ext uri="{BB962C8B-B14F-4D97-AF65-F5344CB8AC3E}">
        <p14:creationId xmlns:p14="http://schemas.microsoft.com/office/powerpoint/2010/main" val="795052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2" name="Google Shape;138;p9">
            <a:extLst>
              <a:ext uri="{FF2B5EF4-FFF2-40B4-BE49-F238E27FC236}">
                <a16:creationId xmlns:a16="http://schemas.microsoft.com/office/drawing/2014/main" id="{86DC8414-EB7A-4AB4-AD68-3AAA638EA872}"/>
              </a:ext>
            </a:extLst>
          </p:cNvPr>
          <p:cNvSpPr txBox="1">
            <a:spLocks noGrp="1"/>
          </p:cNvSpPr>
          <p:nvPr>
            <p:ph type="title"/>
          </p:nvPr>
        </p:nvSpPr>
        <p:spPr>
          <a:xfrm>
            <a:off x="10562" y="0"/>
            <a:ext cx="9133438" cy="637628"/>
          </a:xfrm>
          <a:prstGeom prst="rect">
            <a:avLst/>
          </a:prstGeom>
          <a:noFill/>
          <a:ln>
            <a:noFill/>
          </a:ln>
        </p:spPr>
        <p:txBody>
          <a:bodyPr spcFirstLastPara="1" vert="horz" wrap="square" lIns="68550" tIns="34275" rIns="68550" bIns="34275" rtlCol="0" anchor="ctr" anchorCtr="0">
            <a:noAutofit/>
          </a:bodyPr>
          <a:lstStyle/>
          <a:p>
            <a:pPr>
              <a:spcBef>
                <a:spcPts val="0"/>
              </a:spcBef>
              <a:buSzPts val="700"/>
            </a:pPr>
            <a:r>
              <a:rPr lang="en-US" sz="2800" b="1" dirty="0">
                <a:latin typeface="Arial"/>
                <a:ea typeface="Arial"/>
                <a:cs typeface="Arial"/>
                <a:sym typeface="Arial"/>
              </a:rPr>
              <a:t>4. (</a:t>
            </a:r>
            <a:r>
              <a:rPr lang="en-US" altLang="zh-TW" sz="2800" b="1" dirty="0">
                <a:latin typeface="Arial"/>
                <a:ea typeface="Arial"/>
                <a:cs typeface="Arial"/>
                <a:sym typeface="Arial"/>
              </a:rPr>
              <a:t>2</a:t>
            </a:r>
            <a:r>
              <a:rPr lang="en-US" sz="2800" b="1" dirty="0">
                <a:latin typeface="Arial"/>
                <a:ea typeface="Arial"/>
                <a:cs typeface="Arial"/>
                <a:sym typeface="Arial"/>
              </a:rPr>
              <a:t>0%) Stereo Disparity Map		 	</a:t>
            </a:r>
            <a:r>
              <a:rPr lang="en-US" sz="2000" dirty="0"/>
              <a:t>(</a:t>
            </a:r>
            <a:r>
              <a:rPr lang="en-US" sz="2000" dirty="0" err="1"/>
              <a:t>出題：</a:t>
            </a:r>
            <a:r>
              <a:rPr lang="en-US" altLang="zh-CN" sz="2000" dirty="0" err="1"/>
              <a:t>Oran</a:t>
            </a:r>
            <a:r>
              <a:rPr lang="en-US" sz="2000" dirty="0"/>
              <a:t>)</a:t>
            </a:r>
            <a:endParaRPr sz="2800" b="1" dirty="0">
              <a:latin typeface="Arial"/>
              <a:ea typeface="Arial"/>
              <a:cs typeface="Arial"/>
              <a:sym typeface="Arial"/>
            </a:endParaRPr>
          </a:p>
        </p:txBody>
      </p:sp>
      <p:sp>
        <p:nvSpPr>
          <p:cNvPr id="3" name="Google Shape;139;p9">
            <a:extLst>
              <a:ext uri="{FF2B5EF4-FFF2-40B4-BE49-F238E27FC236}">
                <a16:creationId xmlns:a16="http://schemas.microsoft.com/office/drawing/2014/main" id="{F66CB69E-3666-43A9-A080-ADEF6885B504}"/>
              </a:ext>
            </a:extLst>
          </p:cNvPr>
          <p:cNvSpPr txBox="1">
            <a:spLocks noGrp="1"/>
          </p:cNvSpPr>
          <p:nvPr>
            <p:ph type="body" idx="1"/>
          </p:nvPr>
        </p:nvSpPr>
        <p:spPr>
          <a:xfrm>
            <a:off x="10562" y="637628"/>
            <a:ext cx="8780336" cy="2791372"/>
          </a:xfrm>
          <a:prstGeom prst="rect">
            <a:avLst/>
          </a:prstGeom>
          <a:noFill/>
          <a:ln>
            <a:noFill/>
          </a:ln>
        </p:spPr>
        <p:txBody>
          <a:bodyPr spcFirstLastPara="1" vert="horz" wrap="square" lIns="68550" tIns="34275" rIns="68550" bIns="34275" rtlCol="0" anchor="t" anchorCtr="0">
            <a:noAutofit/>
          </a:bodyPr>
          <a:lstStyle/>
          <a:p>
            <a:pPr marL="357188" indent="-357188">
              <a:lnSpc>
                <a:spcPct val="100000"/>
              </a:lnSpc>
              <a:spcBef>
                <a:spcPts val="0"/>
              </a:spcBef>
              <a:buSzPts val="2000"/>
              <a:buChar char="❑"/>
            </a:pPr>
            <a:r>
              <a:rPr lang="en-US" sz="1400" dirty="0">
                <a:latin typeface="+mj-lt"/>
                <a:ea typeface="Arial"/>
                <a:cs typeface="Arial"/>
                <a:sym typeface="Arial"/>
              </a:rPr>
              <a:t>Given: a pair of images, imL.png and imR.png (have been rectified)</a:t>
            </a:r>
            <a:endParaRPr sz="1400" dirty="0">
              <a:latin typeface="+mj-lt"/>
            </a:endParaRPr>
          </a:p>
          <a:p>
            <a:pPr marL="357188" indent="-357188">
              <a:lnSpc>
                <a:spcPct val="100000"/>
              </a:lnSpc>
              <a:spcBef>
                <a:spcPts val="0"/>
              </a:spcBef>
              <a:buSzPts val="2000"/>
              <a:buChar char="❑"/>
            </a:pPr>
            <a:r>
              <a:rPr lang="en-US" sz="1400" dirty="0">
                <a:latin typeface="+mj-lt"/>
                <a:ea typeface="Arial"/>
                <a:cs typeface="Arial"/>
                <a:sym typeface="Arial"/>
              </a:rPr>
              <a:t>Q:</a:t>
            </a:r>
            <a:endParaRPr lang="en-US" altLang="zh-TW" sz="1400" dirty="0">
              <a:latin typeface="+mj-lt"/>
              <a:sym typeface="Arial"/>
            </a:endParaRPr>
          </a:p>
          <a:p>
            <a:pPr marL="557212" lvl="1" indent="0">
              <a:lnSpc>
                <a:spcPct val="100000"/>
              </a:lnSpc>
              <a:spcBef>
                <a:spcPts val="0"/>
              </a:spcBef>
              <a:buNone/>
            </a:pPr>
            <a:r>
              <a:rPr lang="en-US" altLang="zh-TW" sz="1400" dirty="0">
                <a:latin typeface="+mj-lt"/>
                <a:ea typeface="Arial"/>
                <a:cs typeface="Arial"/>
                <a:sym typeface="Arial"/>
              </a:rPr>
              <a:t>1) (10%) Click button “4.1 </a:t>
            </a:r>
            <a:r>
              <a:rPr lang="en-US" altLang="zh-CN" sz="1400" dirty="0">
                <a:latin typeface="Arial"/>
                <a:ea typeface="Arial"/>
                <a:cs typeface="Arial"/>
                <a:sym typeface="Arial"/>
              </a:rPr>
              <a:t>Stereo Disparity Map</a:t>
            </a:r>
            <a:r>
              <a:rPr lang="en-US" altLang="zh-TW" sz="1400" dirty="0">
                <a:latin typeface="+mj-lt"/>
                <a:ea typeface="Arial"/>
                <a:cs typeface="Arial"/>
                <a:sym typeface="Arial"/>
              </a:rPr>
              <a:t>” and compute </a:t>
            </a:r>
            <a:r>
              <a:rPr lang="en-US" altLang="zh-TW" sz="1400" dirty="0">
                <a:solidFill>
                  <a:srgbClr val="FF0000"/>
                </a:solidFill>
                <a:latin typeface="+mj-lt"/>
                <a:ea typeface="Arial"/>
                <a:cs typeface="Arial"/>
                <a:sym typeface="Arial"/>
              </a:rPr>
              <a:t>the disparity map/image </a:t>
            </a:r>
            <a:r>
              <a:rPr lang="en-US" altLang="zh-TW" sz="1400" dirty="0">
                <a:latin typeface="+mj-lt"/>
                <a:ea typeface="Arial"/>
                <a:cs typeface="Arial"/>
                <a:sym typeface="Arial"/>
              </a:rPr>
              <a:t>based on Left and Right stereo images</a:t>
            </a:r>
          </a:p>
          <a:p>
            <a:pPr marL="557212" lvl="1" indent="0">
              <a:lnSpc>
                <a:spcPct val="100000"/>
              </a:lnSpc>
              <a:spcBef>
                <a:spcPts val="0"/>
              </a:spcBef>
              <a:buNone/>
            </a:pPr>
            <a:r>
              <a:rPr lang="en-US" altLang="zh-TW" sz="1400" dirty="0">
                <a:latin typeface="+mj-lt"/>
                <a:ea typeface="Arial"/>
                <a:cs typeface="Arial"/>
                <a:sym typeface="Arial"/>
              </a:rPr>
              <a:t>2) (10%) </a:t>
            </a:r>
            <a:r>
              <a:rPr lang="en-US" altLang="zh-TW" sz="1400" dirty="0">
                <a:highlight>
                  <a:srgbClr val="FFFF00"/>
                </a:highlight>
                <a:latin typeface="+mj-lt"/>
                <a:ea typeface="Arial"/>
                <a:cs typeface="Arial"/>
                <a:sym typeface="Arial"/>
              </a:rPr>
              <a:t>Select a point </a:t>
            </a:r>
            <a:r>
              <a:rPr lang="en-US" altLang="zh-TW" sz="1400" dirty="0">
                <a:latin typeface="+mj-lt"/>
                <a:ea typeface="Arial"/>
                <a:cs typeface="Arial"/>
                <a:sym typeface="Arial"/>
              </a:rPr>
              <a:t>on disparity map from 4.1, </a:t>
            </a:r>
            <a:r>
              <a:rPr lang="en-US" altLang="zh-TW" sz="1400" dirty="0">
                <a:highlight>
                  <a:srgbClr val="FFFF00"/>
                </a:highlight>
                <a:latin typeface="+mj-lt"/>
                <a:ea typeface="Arial"/>
                <a:cs typeface="Arial"/>
                <a:sym typeface="Arial"/>
              </a:rPr>
              <a:t>calculate the depth and show both the disparity value and the depth on the image</a:t>
            </a:r>
            <a:r>
              <a:rPr lang="en-US" altLang="zh-TW" sz="1400" dirty="0">
                <a:latin typeface="+mj-lt"/>
                <a:ea typeface="Arial"/>
                <a:cs typeface="Arial"/>
                <a:sym typeface="Arial"/>
              </a:rPr>
              <a:t>. (Note: user can repeat 2)</a:t>
            </a:r>
            <a:r>
              <a:rPr lang="zh-TW" altLang="en-US" sz="1400" dirty="0">
                <a:latin typeface="+mj-lt"/>
                <a:ea typeface="Arial"/>
                <a:cs typeface="Arial"/>
                <a:sym typeface="Arial"/>
              </a:rPr>
              <a:t> </a:t>
            </a:r>
            <a:r>
              <a:rPr lang="en-US" altLang="zh-TW" sz="1400" dirty="0">
                <a:latin typeface="+mj-lt"/>
                <a:ea typeface="Arial"/>
                <a:cs typeface="Arial"/>
                <a:sym typeface="Arial"/>
              </a:rPr>
              <a:t>(EX:</a:t>
            </a:r>
            <a:r>
              <a:rPr lang="zh-TW" altLang="en-US" sz="1400" dirty="0">
                <a:latin typeface="+mj-lt"/>
                <a:ea typeface="Arial"/>
                <a:cs typeface="Arial"/>
                <a:sym typeface="Arial"/>
              </a:rPr>
              <a:t> </a:t>
            </a:r>
            <a:r>
              <a:rPr lang="en-US" altLang="zh-TW" sz="1400" dirty="0">
                <a:solidFill>
                  <a:srgbClr val="000000"/>
                </a:solidFill>
                <a:latin typeface="Arial"/>
                <a:ea typeface="Arial"/>
                <a:cs typeface="Arial"/>
                <a:sym typeface="Arial"/>
              </a:rPr>
              <a:t>Result Video</a:t>
            </a:r>
            <a:r>
              <a:rPr lang="en-US" altLang="zh-TW" sz="1400" dirty="0">
                <a:latin typeface="+mj-lt"/>
                <a:ea typeface="Arial"/>
                <a:cs typeface="Arial"/>
                <a:sym typeface="Arial"/>
              </a:rPr>
              <a:t>)</a:t>
            </a:r>
          </a:p>
          <a:p>
            <a:pPr marL="342900">
              <a:buSzPts val="2031"/>
              <a:buFont typeface="Arial"/>
              <a:buChar char="❑"/>
            </a:pPr>
            <a:r>
              <a:rPr lang="en-US" altLang="zh-CN" sz="1400" dirty="0">
                <a:latin typeface="+mj-lt"/>
              </a:rPr>
              <a:t>Hint: Textbook Chapter 12 (P.451): </a:t>
            </a:r>
            <a:r>
              <a:rPr lang="en-US" altLang="zh-CN" sz="1400" dirty="0" err="1">
                <a:solidFill>
                  <a:srgbClr val="FF0000"/>
                </a:solidFill>
                <a:latin typeface="+mj-lt"/>
              </a:rPr>
              <a:t>StereoBM</a:t>
            </a:r>
            <a:r>
              <a:rPr lang="en-US" altLang="zh-CN" sz="1400" dirty="0">
                <a:solidFill>
                  <a:srgbClr val="FF0000"/>
                </a:solidFill>
                <a:latin typeface="+mj-lt"/>
              </a:rPr>
              <a:t>::create(</a:t>
            </a:r>
            <a:r>
              <a:rPr lang="en-US" altLang="zh-CN" sz="1400" dirty="0" err="1">
                <a:solidFill>
                  <a:srgbClr val="FF0000"/>
                </a:solidFill>
                <a:latin typeface="+mj-lt"/>
              </a:rPr>
              <a:t>numDisparities</a:t>
            </a:r>
            <a:r>
              <a:rPr lang="en-US" altLang="zh-CN" sz="1400" dirty="0">
                <a:solidFill>
                  <a:srgbClr val="FF0000"/>
                </a:solidFill>
                <a:latin typeface="+mj-lt"/>
              </a:rPr>
              <a:t>, </a:t>
            </a:r>
            <a:r>
              <a:rPr lang="en-US" altLang="zh-CN" sz="1400" dirty="0" err="1">
                <a:solidFill>
                  <a:srgbClr val="FF0000"/>
                </a:solidFill>
                <a:latin typeface="+mj-lt"/>
              </a:rPr>
              <a:t>blockSize</a:t>
            </a:r>
            <a:r>
              <a:rPr lang="en-US" altLang="zh-CN" sz="1400" dirty="0">
                <a:solidFill>
                  <a:srgbClr val="FF0000"/>
                </a:solidFill>
                <a:latin typeface="+mj-lt"/>
              </a:rPr>
              <a:t>) </a:t>
            </a:r>
            <a:r>
              <a:rPr lang="en-US" altLang="zh-CN" sz="1400" dirty="0">
                <a:solidFill>
                  <a:schemeClr val="tx1"/>
                </a:solidFill>
                <a:latin typeface="+mj-lt"/>
              </a:rPr>
              <a:t>or</a:t>
            </a:r>
            <a:r>
              <a:rPr lang="en-US" altLang="zh-CN" sz="1400" dirty="0">
                <a:solidFill>
                  <a:srgbClr val="FF0000"/>
                </a:solidFill>
                <a:latin typeface="+mj-lt"/>
              </a:rPr>
              <a:t> </a:t>
            </a:r>
            <a:r>
              <a:rPr lang="en-US" altLang="zh-CN" sz="1400" dirty="0" err="1">
                <a:solidFill>
                  <a:srgbClr val="FF0000"/>
                </a:solidFill>
                <a:latin typeface="+mj-lt"/>
              </a:rPr>
              <a:t>StereoSGBM</a:t>
            </a:r>
            <a:r>
              <a:rPr lang="en-US" altLang="zh-CN" sz="1400" dirty="0">
                <a:solidFill>
                  <a:srgbClr val="FF0000"/>
                </a:solidFill>
                <a:latin typeface="+mj-lt"/>
              </a:rPr>
              <a:t>::create()</a:t>
            </a:r>
          </a:p>
          <a:p>
            <a:pPr marL="198438" lvl="1" indent="339725">
              <a:lnSpc>
                <a:spcPct val="100000"/>
              </a:lnSpc>
              <a:spcBef>
                <a:spcPts val="0"/>
              </a:spcBef>
              <a:buClr>
                <a:srgbClr val="000000"/>
              </a:buClr>
              <a:buSzPts val="2031"/>
              <a:buNone/>
            </a:pPr>
            <a:r>
              <a:rPr lang="en-US" altLang="zh-CN" sz="1400" kern="1200" dirty="0">
                <a:solidFill>
                  <a:srgbClr val="000000"/>
                </a:solidFill>
                <a:latin typeface="+mj-lt"/>
                <a:ea typeface="Arial"/>
                <a:cs typeface="Arial"/>
                <a:sym typeface="Arial"/>
              </a:rPr>
              <a:t>1) Block Size: Must be </a:t>
            </a:r>
            <a:r>
              <a:rPr lang="en-US" altLang="zh-CN" sz="1400" kern="1200" dirty="0">
                <a:solidFill>
                  <a:srgbClr val="00B0F0"/>
                </a:solidFill>
                <a:latin typeface="+mj-lt"/>
                <a:ea typeface="Arial"/>
                <a:cs typeface="Arial"/>
                <a:sym typeface="Arial"/>
              </a:rPr>
              <a:t>odd</a:t>
            </a:r>
            <a:r>
              <a:rPr lang="en-US" altLang="zh-CN" sz="1400" kern="1200" dirty="0">
                <a:solidFill>
                  <a:srgbClr val="000000"/>
                </a:solidFill>
                <a:latin typeface="+mj-lt"/>
                <a:ea typeface="Arial"/>
                <a:cs typeface="Arial"/>
                <a:sym typeface="Arial"/>
              </a:rPr>
              <a:t> and within the range </a:t>
            </a:r>
            <a:r>
              <a:rPr lang="en-US" altLang="zh-CN" sz="1400" kern="1200" dirty="0">
                <a:solidFill>
                  <a:srgbClr val="00B0F0"/>
                </a:solidFill>
                <a:latin typeface="+mj-lt"/>
                <a:ea typeface="Arial"/>
                <a:cs typeface="Arial"/>
                <a:sym typeface="Arial"/>
              </a:rPr>
              <a:t>[5, 255]</a:t>
            </a:r>
            <a:endParaRPr lang="en-US" altLang="zh-CN" sz="1400" kern="1200" dirty="0">
              <a:solidFill>
                <a:srgbClr val="00B0F0"/>
              </a:solidFill>
              <a:latin typeface="+mj-lt"/>
              <a:ea typeface="+mn-ea"/>
              <a:cs typeface="+mn-cs"/>
            </a:endParaRPr>
          </a:p>
          <a:p>
            <a:pPr marL="534988" lvl="1" indent="3175">
              <a:lnSpc>
                <a:spcPct val="100000"/>
              </a:lnSpc>
              <a:spcBef>
                <a:spcPts val="0"/>
              </a:spcBef>
              <a:buClr>
                <a:srgbClr val="000000"/>
              </a:buClr>
              <a:buSzPts val="2031"/>
              <a:buNone/>
            </a:pPr>
            <a:r>
              <a:rPr lang="en-US" altLang="zh-CN" sz="1400" kern="1200" dirty="0">
                <a:solidFill>
                  <a:srgbClr val="000000"/>
                </a:solidFill>
                <a:latin typeface="+mj-lt"/>
                <a:ea typeface="Arial"/>
                <a:cs typeface="Arial"/>
                <a:sym typeface="Arial"/>
              </a:rPr>
              <a:t>2) Search range and direction:</a:t>
            </a:r>
            <a:r>
              <a:rPr lang="en-US" altLang="zh-CN" sz="1400" kern="1200" dirty="0">
                <a:solidFill>
                  <a:prstClr val="black"/>
                </a:solidFill>
                <a:latin typeface="+mj-lt"/>
                <a:ea typeface="+mn-ea"/>
                <a:cs typeface="+mn-cs"/>
              </a:rPr>
              <a:t> </a:t>
            </a:r>
            <a:r>
              <a:rPr lang="en-US" altLang="zh-CN" sz="1400" kern="1200" dirty="0">
                <a:solidFill>
                  <a:prstClr val="black"/>
                </a:solidFill>
                <a:latin typeface="+mj-lt"/>
                <a:ea typeface="Arial"/>
                <a:cs typeface="Arial"/>
                <a:sym typeface="Arial"/>
              </a:rPr>
              <a:t>Disparity range: </a:t>
            </a:r>
            <a:r>
              <a:rPr lang="en-US" altLang="zh-TW" sz="1400" kern="1200" dirty="0">
                <a:solidFill>
                  <a:prstClr val="black"/>
                </a:solidFill>
                <a:latin typeface="+mj-lt"/>
                <a:ea typeface="Arial"/>
                <a:cs typeface="Arial"/>
                <a:sym typeface="Arial"/>
              </a:rPr>
              <a:t>Must be </a:t>
            </a:r>
            <a:r>
              <a:rPr lang="en-US" altLang="zh-TW" sz="1400" kern="1200" dirty="0">
                <a:solidFill>
                  <a:srgbClr val="FF0000"/>
                </a:solidFill>
                <a:latin typeface="+mj-lt"/>
                <a:ea typeface="Arial"/>
                <a:cs typeface="Arial"/>
                <a:sym typeface="Arial"/>
              </a:rPr>
              <a:t>positive</a:t>
            </a:r>
            <a:r>
              <a:rPr lang="en-US" altLang="zh-TW" sz="1400" kern="1200" dirty="0">
                <a:solidFill>
                  <a:prstClr val="black"/>
                </a:solidFill>
                <a:latin typeface="+mj-lt"/>
                <a:ea typeface="Arial"/>
                <a:cs typeface="Arial"/>
                <a:sym typeface="Arial"/>
              </a:rPr>
              <a:t> and </a:t>
            </a:r>
            <a:r>
              <a:rPr lang="en-US" altLang="zh-TW" sz="1400" kern="1200" dirty="0">
                <a:solidFill>
                  <a:srgbClr val="FF0000"/>
                </a:solidFill>
                <a:latin typeface="+mj-lt"/>
                <a:ea typeface="Arial"/>
                <a:cs typeface="Arial"/>
                <a:sym typeface="Arial"/>
              </a:rPr>
              <a:t>divisible by 16</a:t>
            </a:r>
            <a:r>
              <a:rPr lang="en-US" altLang="zh-TW" sz="1400" kern="1200" dirty="0">
                <a:solidFill>
                  <a:prstClr val="black"/>
                </a:solidFill>
                <a:latin typeface="+mj-lt"/>
                <a:ea typeface="Arial"/>
                <a:cs typeface="Arial"/>
                <a:sym typeface="Arial"/>
              </a:rPr>
              <a:t>. Map </a:t>
            </a:r>
            <a:r>
              <a:rPr lang="en-US" altLang="zh-TW" sz="1400" kern="1200" dirty="0">
                <a:solidFill>
                  <a:srgbClr val="00B0F0"/>
                </a:solidFill>
                <a:latin typeface="+mj-lt"/>
                <a:ea typeface="Arial"/>
                <a:cs typeface="Arial"/>
                <a:sym typeface="Arial"/>
              </a:rPr>
              <a:t>disparity range </a:t>
            </a:r>
            <a:r>
              <a:rPr lang="en-US" altLang="zh-TW" sz="1400" kern="1200" dirty="0">
                <a:solidFill>
                  <a:prstClr val="black"/>
                </a:solidFill>
                <a:latin typeface="+mj-lt"/>
                <a:ea typeface="Arial"/>
                <a:cs typeface="Arial"/>
                <a:sym typeface="Arial"/>
              </a:rPr>
              <a:t>to </a:t>
            </a:r>
            <a:r>
              <a:rPr lang="en-US" altLang="zh-TW" sz="1400" kern="1200" dirty="0">
                <a:solidFill>
                  <a:srgbClr val="00B0F0"/>
                </a:solidFill>
                <a:latin typeface="+mj-lt"/>
                <a:ea typeface="Arial"/>
                <a:cs typeface="Arial"/>
                <a:sym typeface="Arial"/>
              </a:rPr>
              <a:t>gray value range </a:t>
            </a:r>
            <a:r>
              <a:rPr lang="en-US" altLang="zh-TW" sz="1400" kern="1200" dirty="0">
                <a:solidFill>
                  <a:prstClr val="black"/>
                </a:solidFill>
                <a:latin typeface="+mj-lt"/>
                <a:ea typeface="Arial"/>
                <a:cs typeface="Arial"/>
                <a:sym typeface="Arial"/>
              </a:rPr>
              <a:t>0~255 for the purpose of visualization. </a:t>
            </a:r>
            <a:endParaRPr sz="1400" dirty="0">
              <a:latin typeface="+mj-lt"/>
              <a:ea typeface="Arial"/>
              <a:cs typeface="Arial"/>
              <a:sym typeface="Arial"/>
            </a:endParaRPr>
          </a:p>
        </p:txBody>
      </p:sp>
      <p:sp>
        <p:nvSpPr>
          <p:cNvPr id="4" name="Google Shape;141;p9">
            <a:extLst>
              <a:ext uri="{FF2B5EF4-FFF2-40B4-BE49-F238E27FC236}">
                <a16:creationId xmlns:a16="http://schemas.microsoft.com/office/drawing/2014/main" id="{1514B227-C060-42A3-93AD-3AF0EB98881C}"/>
              </a:ext>
            </a:extLst>
          </p:cNvPr>
          <p:cNvSpPr txBox="1"/>
          <p:nvPr/>
        </p:nvSpPr>
        <p:spPr>
          <a:xfrm>
            <a:off x="274139" y="6303059"/>
            <a:ext cx="2616975" cy="276975"/>
          </a:xfrm>
          <a:prstGeom prst="rect">
            <a:avLst/>
          </a:prstGeom>
          <a:noFill/>
          <a:ln>
            <a:noFill/>
          </a:ln>
        </p:spPr>
        <p:txBody>
          <a:bodyPr spcFirstLastPara="1" wrap="square" lIns="68550" tIns="34275" rIns="68550" bIns="3427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a:ea typeface="Calibri"/>
                <a:cs typeface="Calibri"/>
                <a:sym typeface="Calibri"/>
              </a:rPr>
              <a:t>Left Image (Reference Image)</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5" name="Google Shape;142;p9">
            <a:extLst>
              <a:ext uri="{FF2B5EF4-FFF2-40B4-BE49-F238E27FC236}">
                <a16:creationId xmlns:a16="http://schemas.microsoft.com/office/drawing/2014/main" id="{9C3DF1E3-BB3B-4433-B568-CDA451AC0F76}"/>
              </a:ext>
            </a:extLst>
          </p:cNvPr>
          <p:cNvSpPr txBox="1"/>
          <p:nvPr/>
        </p:nvSpPr>
        <p:spPr>
          <a:xfrm>
            <a:off x="1160486" y="6118171"/>
            <a:ext cx="800937" cy="25387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000000"/>
                </a:solidFill>
                <a:effectLst/>
                <a:uLnTx/>
                <a:uFillTx/>
                <a:latin typeface="Arial"/>
                <a:ea typeface="Arial"/>
                <a:cs typeface="Arial"/>
                <a:sym typeface="Arial"/>
              </a:rPr>
              <a:t>imgL.png</a:t>
            </a:r>
            <a:endParaRPr kumimoji="0" sz="105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6" name="Google Shape;143;p9">
            <a:extLst>
              <a:ext uri="{FF2B5EF4-FFF2-40B4-BE49-F238E27FC236}">
                <a16:creationId xmlns:a16="http://schemas.microsoft.com/office/drawing/2014/main" id="{151F9FAE-18BF-4350-A7AB-9CA1B71F5954}"/>
              </a:ext>
            </a:extLst>
          </p:cNvPr>
          <p:cNvSpPr txBox="1"/>
          <p:nvPr/>
        </p:nvSpPr>
        <p:spPr>
          <a:xfrm>
            <a:off x="3366791" y="6298491"/>
            <a:ext cx="2160240" cy="276999"/>
          </a:xfrm>
          <a:prstGeom prst="rect">
            <a:avLst/>
          </a:prstGeom>
          <a:noFill/>
          <a:ln>
            <a:noFill/>
          </a:ln>
        </p:spPr>
        <p:txBody>
          <a:bodyPr spcFirstLastPara="1" wrap="square" lIns="68550" tIns="34275" rIns="68550" bIns="3427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a:ea typeface="Calibri"/>
                <a:cs typeface="Calibri"/>
                <a:sym typeface="Calibri"/>
              </a:rPr>
              <a:t>Right Image</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Google Shape;144;p9">
            <a:extLst>
              <a:ext uri="{FF2B5EF4-FFF2-40B4-BE49-F238E27FC236}">
                <a16:creationId xmlns:a16="http://schemas.microsoft.com/office/drawing/2014/main" id="{23BAA1EB-A149-4082-A5DA-4ABA6DD692B0}"/>
              </a:ext>
            </a:extLst>
          </p:cNvPr>
          <p:cNvSpPr txBox="1"/>
          <p:nvPr/>
        </p:nvSpPr>
        <p:spPr>
          <a:xfrm>
            <a:off x="4056724" y="6118171"/>
            <a:ext cx="907013" cy="25387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000000"/>
                </a:solidFill>
                <a:effectLst/>
                <a:uLnTx/>
                <a:uFillTx/>
                <a:latin typeface="Arial"/>
                <a:ea typeface="Arial"/>
                <a:cs typeface="Arial"/>
                <a:sym typeface="Arial"/>
              </a:rPr>
              <a:t>imgR.png</a:t>
            </a:r>
            <a:endParaRPr kumimoji="0" sz="105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8" name="圖片 2">
            <a:extLst>
              <a:ext uri="{FF2B5EF4-FFF2-40B4-BE49-F238E27FC236}">
                <a16:creationId xmlns:a16="http://schemas.microsoft.com/office/drawing/2014/main" id="{F429D59A-D44D-4F44-901A-D1D32805253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696" y="4175564"/>
            <a:ext cx="2857500" cy="1945531"/>
          </a:xfrm>
          <a:prstGeom prst="rect">
            <a:avLst/>
          </a:prstGeom>
        </p:spPr>
      </p:pic>
      <p:pic>
        <p:nvPicPr>
          <p:cNvPr id="9" name="圖片 4">
            <a:extLst>
              <a:ext uri="{FF2B5EF4-FFF2-40B4-BE49-F238E27FC236}">
                <a16:creationId xmlns:a16="http://schemas.microsoft.com/office/drawing/2014/main" id="{B09A010A-9918-45CC-AF0D-466D3AC4BD6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7603" y="4175563"/>
            <a:ext cx="2857500" cy="1945531"/>
          </a:xfrm>
          <a:prstGeom prst="rect">
            <a:avLst/>
          </a:prstGeom>
        </p:spPr>
      </p:pic>
      <p:pic>
        <p:nvPicPr>
          <p:cNvPr id="11" name="stereo">
            <a:hlinkClick r:id="" action="ppaction://media"/>
            <a:extLst>
              <a:ext uri="{FF2B5EF4-FFF2-40B4-BE49-F238E27FC236}">
                <a16:creationId xmlns:a16="http://schemas.microsoft.com/office/drawing/2014/main" id="{33491369-B4B8-4B8B-93BE-33D10488D6B5}"/>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967510" y="4006017"/>
            <a:ext cx="2940586" cy="2112154"/>
          </a:xfrm>
          <a:prstGeom prst="rect">
            <a:avLst/>
          </a:prstGeom>
        </p:spPr>
      </p:pic>
      <p:sp>
        <p:nvSpPr>
          <p:cNvPr id="12" name="Google Shape;158;p30">
            <a:extLst>
              <a:ext uri="{FF2B5EF4-FFF2-40B4-BE49-F238E27FC236}">
                <a16:creationId xmlns:a16="http://schemas.microsoft.com/office/drawing/2014/main" id="{45064728-46C3-4CCA-B900-3B012F054D1D}"/>
              </a:ext>
            </a:extLst>
          </p:cNvPr>
          <p:cNvSpPr txBox="1"/>
          <p:nvPr/>
        </p:nvSpPr>
        <p:spPr>
          <a:xfrm>
            <a:off x="6926963" y="6144623"/>
            <a:ext cx="1263430" cy="307736"/>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Result Video</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mc:AlternateContent xmlns:mc="http://schemas.openxmlformats.org/markup-compatibility/2006" xmlns:a14="http://schemas.microsoft.com/office/drawing/2010/main">
        <mc:Choice Requires="a14">
          <p:sp>
            <p:nvSpPr>
              <p:cNvPr id="10" name="Google Shape;141;p9">
                <a:extLst>
                  <a:ext uri="{FF2B5EF4-FFF2-40B4-BE49-F238E27FC236}">
                    <a16:creationId xmlns:a16="http://schemas.microsoft.com/office/drawing/2014/main" id="{B0C78423-C76B-437E-BE7F-D585857D3129}"/>
                  </a:ext>
                </a:extLst>
              </p:cNvPr>
              <p:cNvSpPr txBox="1"/>
              <p:nvPr/>
            </p:nvSpPr>
            <p:spPr>
              <a:xfrm>
                <a:off x="129158" y="3467442"/>
                <a:ext cx="8778938" cy="440770"/>
              </a:xfrm>
              <a:prstGeom prst="rect">
                <a:avLst/>
              </a:prstGeom>
              <a:noFill/>
              <a:ln>
                <a:noFill/>
              </a:ln>
            </p:spPr>
            <p:txBody>
              <a:bodyPr spcFirstLastPara="1" wrap="square" lIns="68550" tIns="34275" rIns="68550" bIns="34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000000"/>
                    </a:solidFill>
                    <a:effectLst/>
                    <a:uLnTx/>
                    <a:uFillTx/>
                    <a:cs typeface="Calibri"/>
                    <a:sym typeface="Calibri"/>
                  </a:rPr>
                  <a:t>Camera information</a:t>
                </a:r>
                <a:r>
                  <a:rPr kumimoji="0" lang="en-US" sz="1200" b="0" i="0" u="none" strike="noStrike" kern="0" cap="none" spc="0" normalizeH="0" baseline="0" noProof="0" dirty="0">
                    <a:ln>
                      <a:noFill/>
                    </a:ln>
                    <a:solidFill>
                      <a:srgbClr val="000000"/>
                    </a:solidFill>
                    <a:effectLst/>
                    <a:uLnTx/>
                    <a:uFillTx/>
                    <a:cs typeface="Calibri"/>
                    <a:sym typeface="Calibri"/>
                  </a:rPr>
                  <a:t>: Baseline=</a:t>
                </a:r>
                <a:r>
                  <a:rPr kumimoji="0" lang="en-US" sz="1200" b="0" i="0" u="none" strike="noStrike" kern="0" cap="none" spc="0" normalizeH="0" baseline="0" noProof="0" dirty="0">
                    <a:ln>
                      <a:noFill/>
                    </a:ln>
                    <a:solidFill>
                      <a:srgbClr val="FF0000"/>
                    </a:solidFill>
                    <a:effectLst/>
                    <a:uLnTx/>
                    <a:uFillTx/>
                    <a:cs typeface="Calibri"/>
                    <a:sym typeface="Calibri"/>
                  </a:rPr>
                  <a:t>178 </a:t>
                </a:r>
                <a:r>
                  <a:rPr kumimoji="0" lang="en-US" sz="1200" b="0" i="0" u="none" strike="noStrike" kern="0" cap="none" spc="0" normalizeH="0" baseline="0" noProof="0" dirty="0">
                    <a:ln>
                      <a:noFill/>
                    </a:ln>
                    <a:solidFill>
                      <a:srgbClr val="000000"/>
                    </a:solidFill>
                    <a:effectLst/>
                    <a:uLnTx/>
                    <a:uFillTx/>
                    <a:cs typeface="Calibri"/>
                    <a:sym typeface="Calibri"/>
                  </a:rPr>
                  <a:t>mm, focal length=</a:t>
                </a:r>
                <a:r>
                  <a:rPr kumimoji="0" lang="en-US" sz="1200" b="0" i="0" u="none" strike="noStrike" kern="0" cap="none" spc="0" normalizeH="0" baseline="0" noProof="0" dirty="0">
                    <a:ln>
                      <a:noFill/>
                    </a:ln>
                    <a:solidFill>
                      <a:srgbClr val="FF0000"/>
                    </a:solidFill>
                    <a:effectLst/>
                    <a:uLnTx/>
                    <a:uFillTx/>
                    <a:cs typeface="Calibri"/>
                    <a:sym typeface="Calibri"/>
                  </a:rPr>
                  <a:t>2826</a:t>
                </a:r>
                <a:r>
                  <a:rPr kumimoji="0" lang="en-US" sz="1200" b="0" i="0" u="none" strike="noStrike" kern="0" cap="none" spc="0" normalizeH="0" baseline="0" noProof="0" dirty="0">
                    <a:ln>
                      <a:noFill/>
                    </a:ln>
                    <a:solidFill>
                      <a:srgbClr val="000000"/>
                    </a:solidFill>
                    <a:effectLst/>
                    <a:uLnTx/>
                    <a:uFillTx/>
                    <a:cs typeface="Calibri"/>
                    <a:sym typeface="Calibri"/>
                  </a:rPr>
                  <a:t> pixels, </a:t>
                </a:r>
                <a14:m>
                  <m:oMath xmlns:m="http://schemas.openxmlformats.org/officeDocument/2006/math">
                    <m:sSubSup>
                      <m:sSubSupPr>
                        <m:ctrlPr>
                          <a:rPr kumimoji="0" lang="en-US" altLang="zh-TW" sz="1200" b="0" i="1" u="none" strike="noStrike" kern="0" cap="none" spc="0" normalizeH="0" baseline="0" noProof="0" smtClean="0">
                            <a:ln>
                              <a:noFill/>
                            </a:ln>
                            <a:solidFill>
                              <a:srgbClr val="000000"/>
                            </a:solidFill>
                            <a:effectLst/>
                            <a:uLnTx/>
                            <a:uFillTx/>
                            <a:latin typeface="Cambria Math" panose="02040503050406030204" pitchFamily="18" charset="0"/>
                            <a:cs typeface="Calibri"/>
                            <a:sym typeface="Calibri"/>
                          </a:rPr>
                        </m:ctrlPr>
                      </m:sSubSupPr>
                      <m:e>
                        <m:r>
                          <a:rPr kumimoji="0" lang="en-US" altLang="zh-TW" sz="1200" b="0" i="1" u="none" strike="noStrike" kern="0" cap="none" spc="0" normalizeH="0" baseline="0" noProof="0" smtClean="0">
                            <a:ln>
                              <a:noFill/>
                            </a:ln>
                            <a:solidFill>
                              <a:srgbClr val="000000"/>
                            </a:solidFill>
                            <a:effectLst/>
                            <a:uLnTx/>
                            <a:uFillTx/>
                            <a:latin typeface="Cambria Math" panose="02040503050406030204" pitchFamily="18" charset="0"/>
                            <a:cs typeface="Calibri"/>
                            <a:sym typeface="Calibri"/>
                          </a:rPr>
                          <m:t>𝑐</m:t>
                        </m:r>
                      </m:e>
                      <m:sub>
                        <m:r>
                          <a:rPr kumimoji="0" lang="en-US" altLang="zh-TW" sz="1200" b="0" i="1" u="none" strike="noStrike" kern="0" cap="none" spc="0" normalizeH="0" baseline="0" noProof="0" smtClean="0">
                            <a:ln>
                              <a:noFill/>
                            </a:ln>
                            <a:solidFill>
                              <a:srgbClr val="000000"/>
                            </a:solidFill>
                            <a:effectLst/>
                            <a:uLnTx/>
                            <a:uFillTx/>
                            <a:latin typeface="Cambria Math" panose="02040503050406030204" pitchFamily="18" charset="0"/>
                            <a:cs typeface="Calibri"/>
                            <a:sym typeface="Calibri"/>
                          </a:rPr>
                          <m:t>𝑥</m:t>
                        </m:r>
                      </m:sub>
                      <m:sup>
                        <m:r>
                          <a:rPr kumimoji="0" lang="en-US" altLang="zh-TW" sz="1200" b="0" i="1" u="none" strike="noStrike" kern="0" cap="none" spc="0" normalizeH="0" baseline="0" noProof="0" smtClean="0">
                            <a:ln>
                              <a:noFill/>
                            </a:ln>
                            <a:solidFill>
                              <a:srgbClr val="000000"/>
                            </a:solidFill>
                            <a:effectLst/>
                            <a:uLnTx/>
                            <a:uFillTx/>
                            <a:latin typeface="Cambria Math" panose="02040503050406030204" pitchFamily="18" charset="0"/>
                            <a:cs typeface="Calibri"/>
                            <a:sym typeface="Calibri"/>
                          </a:rPr>
                          <m:t>𝑟𝑖𝑔h𝑡</m:t>
                        </m:r>
                      </m:sup>
                    </m:sSubSup>
                    <m:r>
                      <a:rPr kumimoji="0" lang="en-US" altLang="zh-TW" sz="1200" b="0" i="1" u="none" strike="noStrike" kern="0" cap="none" spc="0" normalizeH="0" baseline="0" noProof="0" smtClean="0">
                        <a:ln>
                          <a:noFill/>
                        </a:ln>
                        <a:solidFill>
                          <a:srgbClr val="000000"/>
                        </a:solidFill>
                        <a:effectLst/>
                        <a:uLnTx/>
                        <a:uFillTx/>
                        <a:latin typeface="Cambria Math" panose="02040503050406030204" pitchFamily="18" charset="0"/>
                        <a:cs typeface="Calibri"/>
                        <a:sym typeface="Calibri"/>
                      </a:rPr>
                      <m:t>−</m:t>
                    </m:r>
                    <m:sSubSup>
                      <m:sSubSupPr>
                        <m:ctrlPr>
                          <a:rPr kumimoji="0" lang="en-US" altLang="zh-TW" sz="1200" b="0" i="1" u="none" strike="noStrike" kern="0" cap="none" spc="0" normalizeH="0" baseline="0" noProof="0" smtClean="0">
                            <a:ln>
                              <a:noFill/>
                            </a:ln>
                            <a:solidFill>
                              <a:srgbClr val="000000"/>
                            </a:solidFill>
                            <a:effectLst/>
                            <a:uLnTx/>
                            <a:uFillTx/>
                            <a:latin typeface="Cambria Math" panose="02040503050406030204" pitchFamily="18" charset="0"/>
                            <a:cs typeface="Calibri"/>
                            <a:sym typeface="Calibri"/>
                          </a:rPr>
                        </m:ctrlPr>
                      </m:sSubSupPr>
                      <m:e>
                        <m:r>
                          <a:rPr kumimoji="0" lang="en-US" altLang="zh-TW" sz="1200" b="0" i="1" u="none" strike="noStrike" kern="0" cap="none" spc="0" normalizeH="0" baseline="0" noProof="0" smtClean="0">
                            <a:ln>
                              <a:noFill/>
                            </a:ln>
                            <a:solidFill>
                              <a:srgbClr val="000000"/>
                            </a:solidFill>
                            <a:effectLst/>
                            <a:uLnTx/>
                            <a:uFillTx/>
                            <a:latin typeface="Cambria Math" panose="02040503050406030204" pitchFamily="18" charset="0"/>
                            <a:cs typeface="Calibri"/>
                            <a:sym typeface="Calibri"/>
                          </a:rPr>
                          <m:t>𝑐</m:t>
                        </m:r>
                      </m:e>
                      <m:sub>
                        <m:r>
                          <a:rPr kumimoji="0" lang="en-US" altLang="zh-TW" sz="1200" b="0" i="1" u="none" strike="noStrike" kern="0" cap="none" spc="0" normalizeH="0" baseline="0" noProof="0" smtClean="0">
                            <a:ln>
                              <a:noFill/>
                            </a:ln>
                            <a:solidFill>
                              <a:srgbClr val="000000"/>
                            </a:solidFill>
                            <a:effectLst/>
                            <a:uLnTx/>
                            <a:uFillTx/>
                            <a:latin typeface="Cambria Math" panose="02040503050406030204" pitchFamily="18" charset="0"/>
                            <a:cs typeface="Calibri"/>
                            <a:sym typeface="Calibri"/>
                          </a:rPr>
                          <m:t>𝑥</m:t>
                        </m:r>
                      </m:sub>
                      <m:sup>
                        <m:r>
                          <a:rPr kumimoji="0" lang="en-US" altLang="zh-TW" sz="1200" b="0" i="1" u="none" strike="noStrike" kern="0" cap="none" spc="0" normalizeH="0" baseline="0" noProof="0" smtClean="0">
                            <a:ln>
                              <a:noFill/>
                            </a:ln>
                            <a:solidFill>
                              <a:srgbClr val="000000"/>
                            </a:solidFill>
                            <a:effectLst/>
                            <a:uLnTx/>
                            <a:uFillTx/>
                            <a:latin typeface="Cambria Math" panose="02040503050406030204" pitchFamily="18" charset="0"/>
                            <a:cs typeface="Calibri"/>
                            <a:sym typeface="Calibri"/>
                          </a:rPr>
                          <m:t>𝑙𝑒𝑓𝑡</m:t>
                        </m:r>
                      </m:sup>
                    </m:sSubSup>
                  </m:oMath>
                </a14:m>
                <a:r>
                  <a:rPr kumimoji="0" lang="en-US" sz="1200" b="0" i="0" u="none" strike="noStrike" kern="0" cap="none" spc="0" normalizeH="0" baseline="0" noProof="0" dirty="0">
                    <a:ln>
                      <a:noFill/>
                    </a:ln>
                    <a:solidFill>
                      <a:srgbClr val="000000"/>
                    </a:solidFill>
                    <a:effectLst/>
                    <a:uLnTx/>
                    <a:uFillTx/>
                    <a:cs typeface="Calibri"/>
                    <a:sym typeface="Calibri"/>
                  </a:rPr>
                  <a:t>=</a:t>
                </a:r>
                <a:r>
                  <a:rPr kumimoji="0" lang="en-US" sz="1200" b="0" i="0" u="none" strike="noStrike" kern="0" cap="none" spc="0" normalizeH="0" baseline="0" noProof="0" dirty="0">
                    <a:ln>
                      <a:noFill/>
                    </a:ln>
                    <a:solidFill>
                      <a:srgbClr val="FF0000"/>
                    </a:solidFill>
                    <a:effectLst/>
                    <a:uLnTx/>
                    <a:uFillTx/>
                    <a:cs typeface="Calibri"/>
                    <a:sym typeface="Calibri"/>
                  </a:rPr>
                  <a:t>123</a:t>
                </a:r>
                <a:r>
                  <a:rPr kumimoji="0" lang="en-US" sz="1200" b="0" i="0" u="none" strike="noStrike" kern="0" cap="none" spc="0" normalizeH="0" baseline="0" noProof="0" dirty="0">
                    <a:ln>
                      <a:noFill/>
                    </a:ln>
                    <a:solidFill>
                      <a:srgbClr val="000000"/>
                    </a:solidFill>
                    <a:effectLst/>
                    <a:uLnTx/>
                    <a:uFillTx/>
                    <a:cs typeface="Calibri"/>
                    <a:sym typeface="Calibri"/>
                  </a:rPr>
                  <a:t> pixels</a:t>
                </a:r>
                <a:endParaRPr kumimoji="0" lang="en-US" altLang="zh-TW" sz="1200" b="0" i="0" u="none" strike="noStrike" kern="0" cap="none" spc="0" normalizeH="0" baseline="0" noProof="0" dirty="0">
                  <a:ln>
                    <a:noFill/>
                  </a:ln>
                  <a:solidFill>
                    <a:srgbClr val="000000"/>
                  </a:solidFill>
                  <a:effectLst/>
                  <a:uLnTx/>
                  <a:uFillTx/>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200" b="0" i="0" u="none" strike="noStrike" kern="0" cap="none" spc="0" normalizeH="0" baseline="0" noProof="0" dirty="0">
                    <a:ln>
                      <a:noFill/>
                    </a:ln>
                    <a:solidFill>
                      <a:srgbClr val="000000"/>
                    </a:solidFill>
                    <a:effectLst/>
                    <a:uLnTx/>
                    <a:uFillTx/>
                    <a:sym typeface="Arial"/>
                  </a:rPr>
                  <a:t>OpenCV Textbook Chapter 11 (P.372-373) &amp; OpenCV Textbook Chapter 12 (P.436)</a:t>
                </a:r>
                <a:endParaRPr kumimoji="0" lang="en-US" altLang="zh-TW" sz="1050" b="0" i="0" u="none" strike="noStrike" kern="0" cap="none" spc="0" normalizeH="0" baseline="0" noProof="0" dirty="0">
                  <a:ln>
                    <a:noFill/>
                  </a:ln>
                  <a:solidFill>
                    <a:srgbClr val="000000"/>
                  </a:solidFill>
                  <a:effectLst/>
                  <a:uLnTx/>
                  <a:uFillTx/>
                  <a:latin typeface="Arial"/>
                  <a:cs typeface="Arial"/>
                  <a:sym typeface="Arial"/>
                </a:endParaRPr>
              </a:p>
            </p:txBody>
          </p:sp>
        </mc:Choice>
        <mc:Fallback xmlns="">
          <p:sp>
            <p:nvSpPr>
              <p:cNvPr id="10" name="Google Shape;141;p9">
                <a:extLst>
                  <a:ext uri="{FF2B5EF4-FFF2-40B4-BE49-F238E27FC236}">
                    <a16:creationId xmlns:a16="http://schemas.microsoft.com/office/drawing/2014/main" id="{B0C78423-C76B-437E-BE7F-D585857D3129}"/>
                  </a:ext>
                </a:extLst>
              </p:cNvPr>
              <p:cNvSpPr txBox="1">
                <a:spLocks noRot="1" noChangeAspect="1" noMove="1" noResize="1" noEditPoints="1" noAdjustHandles="1" noChangeArrowheads="1" noChangeShapeType="1" noTextEdit="1"/>
              </p:cNvSpPr>
              <p:nvPr/>
            </p:nvSpPr>
            <p:spPr>
              <a:xfrm>
                <a:off x="129158" y="3467442"/>
                <a:ext cx="8778938" cy="440770"/>
              </a:xfrm>
              <a:prstGeom prst="rect">
                <a:avLst/>
              </a:prstGeom>
              <a:blipFill>
                <a:blip r:embed="rId8"/>
                <a:stretch>
                  <a:fillRect l="-278" b="-19444"/>
                </a:stretch>
              </a:blipFill>
              <a:ln>
                <a:noFill/>
              </a:ln>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BDA34D45-131E-4858-ABFD-C5BC0987102A}"/>
              </a:ext>
            </a:extLst>
          </p:cNvPr>
          <p:cNvSpPr/>
          <p:nvPr/>
        </p:nvSpPr>
        <p:spPr>
          <a:xfrm>
            <a:off x="129158" y="3455452"/>
            <a:ext cx="6456369" cy="5121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9FB2196B-9C66-4B43-962F-48DDBB1FA8B5}"/>
                  </a:ext>
                </a:extLst>
              </p:cNvPr>
              <p:cNvSpPr txBox="1"/>
              <p:nvPr/>
            </p:nvSpPr>
            <p:spPr>
              <a:xfrm>
                <a:off x="6896003" y="3467442"/>
                <a:ext cx="1473805" cy="4081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𝑍</m:t>
                      </m:r>
                      <m:r>
                        <a:rPr lang="en-US" altLang="zh-CN" b="0" i="1" smtClean="0">
                          <a:solidFill>
                            <a:srgbClr val="FF0000"/>
                          </a:solidFill>
                          <a:latin typeface="Cambria Math" panose="02040503050406030204" pitchFamily="18" charset="0"/>
                        </a:rPr>
                        <m:t>=</m:t>
                      </m:r>
                      <m:f>
                        <m:fPr>
                          <m:ctrlPr>
                            <a:rPr lang="en-US" altLang="zh-CN" b="0" i="1" smtClean="0">
                              <a:solidFill>
                                <a:srgbClr val="FF0000"/>
                              </a:solidFill>
                              <a:latin typeface="Cambria Math" panose="02040503050406030204" pitchFamily="18" charset="0"/>
                            </a:rPr>
                          </m:ctrlPr>
                        </m:fPr>
                        <m:num>
                          <m:r>
                            <a:rPr lang="en-US" altLang="zh-CN" b="0" i="1" smtClean="0">
                              <a:solidFill>
                                <a:srgbClr val="FF0000"/>
                              </a:solidFill>
                              <a:latin typeface="Cambria Math" panose="02040503050406030204" pitchFamily="18" charset="0"/>
                            </a:rPr>
                            <m:t>𝑓</m:t>
                          </m:r>
                          <m:r>
                            <a:rPr lang="en-US" altLang="zh-CN" b="0" i="1" smtClean="0">
                              <a:solidFill>
                                <a:srgbClr val="FF0000"/>
                              </a:solidFill>
                              <a:latin typeface="Cambria Math" panose="02040503050406030204" pitchFamily="18" charset="0"/>
                            </a:rPr>
                            <m:t> ∗</m:t>
                          </m:r>
                          <m:r>
                            <a:rPr lang="en-US" altLang="zh-CN" b="0" i="1" smtClean="0">
                              <a:solidFill>
                                <a:srgbClr val="FF0000"/>
                              </a:solidFill>
                              <a:latin typeface="Cambria Math" panose="02040503050406030204" pitchFamily="18" charset="0"/>
                            </a:rPr>
                            <m:t>𝐵</m:t>
                          </m:r>
                        </m:num>
                        <m:den>
                          <m:r>
                            <a:rPr lang="en-US" altLang="zh-CN" b="0" i="1" smtClean="0">
                              <a:solidFill>
                                <a:srgbClr val="FF0000"/>
                              </a:solidFill>
                              <a:latin typeface="Cambria Math" panose="02040503050406030204" pitchFamily="18" charset="0"/>
                            </a:rPr>
                            <m:t>𝑑</m:t>
                          </m:r>
                        </m:den>
                      </m:f>
                    </m:oMath>
                  </m:oMathPara>
                </a14:m>
                <a:endParaRPr lang="zh-CN" altLang="en-US" dirty="0">
                  <a:solidFill>
                    <a:srgbClr val="FF0000"/>
                  </a:solidFill>
                </a:endParaRPr>
              </a:p>
            </p:txBody>
          </p:sp>
        </mc:Choice>
        <mc:Fallback xmlns="">
          <p:sp>
            <p:nvSpPr>
              <p:cNvPr id="14" name="文本框 13">
                <a:extLst>
                  <a:ext uri="{FF2B5EF4-FFF2-40B4-BE49-F238E27FC236}">
                    <a16:creationId xmlns:a16="http://schemas.microsoft.com/office/drawing/2014/main" id="{9FB2196B-9C66-4B43-962F-48DDBB1FA8B5}"/>
                  </a:ext>
                </a:extLst>
              </p:cNvPr>
              <p:cNvSpPr txBox="1">
                <a:spLocks noRot="1" noChangeAspect="1" noMove="1" noResize="1" noEditPoints="1" noAdjustHandles="1" noChangeArrowheads="1" noChangeShapeType="1" noTextEdit="1"/>
              </p:cNvSpPr>
              <p:nvPr/>
            </p:nvSpPr>
            <p:spPr>
              <a:xfrm>
                <a:off x="6896003" y="3467442"/>
                <a:ext cx="1473805" cy="408125"/>
              </a:xfrm>
              <a:prstGeom prst="rect">
                <a:avLst/>
              </a:prstGeom>
              <a:blipFill>
                <a:blip r:embed="rId9"/>
                <a:stretch>
                  <a:fillRect t="-2985" b="-13433"/>
                </a:stretch>
              </a:blipFill>
            </p:spPr>
            <p:txBody>
              <a:bodyPr/>
              <a:lstStyle/>
              <a:p>
                <a:r>
                  <a:rPr lang="zh-TW" altLang="en-US">
                    <a:noFill/>
                  </a:rPr>
                  <a:t> </a:t>
                </a:r>
              </a:p>
            </p:txBody>
          </p:sp>
        </mc:Fallback>
      </mc:AlternateContent>
      <p:sp>
        <p:nvSpPr>
          <p:cNvPr id="15" name="文字方塊 14">
            <a:extLst>
              <a:ext uri="{FF2B5EF4-FFF2-40B4-BE49-F238E27FC236}">
                <a16:creationId xmlns:a16="http://schemas.microsoft.com/office/drawing/2014/main" id="{781CB8F6-3E58-495A-9EB0-CFE8E270BD03}"/>
              </a:ext>
            </a:extLst>
          </p:cNvPr>
          <p:cNvSpPr txBox="1"/>
          <p:nvPr/>
        </p:nvSpPr>
        <p:spPr>
          <a:xfrm>
            <a:off x="2891114" y="3159665"/>
            <a:ext cx="3764697" cy="307777"/>
          </a:xfrm>
          <a:prstGeom prst="rect">
            <a:avLst/>
          </a:prstGeom>
          <a:noFill/>
        </p:spPr>
        <p:txBody>
          <a:bodyPr wrap="square" rtlCol="0">
            <a:spAutoFit/>
          </a:bodyPr>
          <a:lstStyle/>
          <a:p>
            <a:r>
              <a:rPr lang="en-US" altLang="zh-TW" dirty="0"/>
              <a:t>(2826</a:t>
            </a:r>
            <a:r>
              <a:rPr lang="zh-TW" altLang="en-US" dirty="0"/>
              <a:t>*</a:t>
            </a:r>
            <a:r>
              <a:rPr lang="en-US" altLang="zh-TW" dirty="0"/>
              <a:t>178)/(123+</a:t>
            </a:r>
            <a:r>
              <a:rPr lang="en-US" altLang="zh-TW" dirty="0">
                <a:solidFill>
                  <a:srgbClr val="FF0000"/>
                </a:solidFill>
              </a:rPr>
              <a:t>disparity</a:t>
            </a:r>
            <a:r>
              <a:rPr lang="en-US" altLang="zh-TW" dirty="0">
                <a:solidFill>
                  <a:schemeClr val="tx1"/>
                </a:solidFill>
              </a:rPr>
              <a:t>(pixel))=</a:t>
            </a:r>
            <a:r>
              <a:rPr lang="en-US" altLang="zh-TW" dirty="0">
                <a:solidFill>
                  <a:srgbClr val="FF0000"/>
                </a:solidFill>
              </a:rPr>
              <a:t>depth</a:t>
            </a:r>
            <a:r>
              <a:rPr lang="en-US" altLang="zh-TW" dirty="0"/>
              <a:t> 2095</a:t>
            </a:r>
            <a:endParaRPr lang="zh-TW" altLang="en-US" dirty="0"/>
          </a:p>
        </p:txBody>
      </p:sp>
      <p:sp>
        <p:nvSpPr>
          <p:cNvPr id="16" name="文字方塊 15">
            <a:extLst>
              <a:ext uri="{FF2B5EF4-FFF2-40B4-BE49-F238E27FC236}">
                <a16:creationId xmlns:a16="http://schemas.microsoft.com/office/drawing/2014/main" id="{E204BE7E-0B0E-4DB8-A384-E79EFA21139B}"/>
              </a:ext>
            </a:extLst>
          </p:cNvPr>
          <p:cNvSpPr txBox="1"/>
          <p:nvPr/>
        </p:nvSpPr>
        <p:spPr>
          <a:xfrm>
            <a:off x="6655811" y="3159665"/>
            <a:ext cx="1838965" cy="307777"/>
          </a:xfrm>
          <a:prstGeom prst="rect">
            <a:avLst/>
          </a:prstGeom>
          <a:noFill/>
        </p:spPr>
        <p:txBody>
          <a:bodyPr wrap="none" rtlCol="0">
            <a:spAutoFit/>
          </a:bodyPr>
          <a:lstStyle/>
          <a:p>
            <a:r>
              <a:rPr lang="en-US" altLang="zh-TW" kern="1200" dirty="0">
                <a:solidFill>
                  <a:prstClr val="black"/>
                </a:solidFill>
              </a:rPr>
              <a:t>16</a:t>
            </a:r>
            <a:r>
              <a:rPr lang="zh-TW" altLang="en-US" kern="1200" dirty="0">
                <a:solidFill>
                  <a:prstClr val="black"/>
                </a:solidFill>
              </a:rPr>
              <a:t>進制轉</a:t>
            </a:r>
            <a:r>
              <a:rPr lang="en-US" altLang="zh-TW" kern="1200" dirty="0">
                <a:solidFill>
                  <a:prstClr val="black"/>
                </a:solidFill>
              </a:rPr>
              <a:t>8</a:t>
            </a:r>
            <a:r>
              <a:rPr lang="zh-TW" altLang="en-US" kern="1200" dirty="0">
                <a:solidFill>
                  <a:prstClr val="black"/>
                </a:solidFill>
              </a:rPr>
              <a:t>進制通道</a:t>
            </a:r>
            <a:r>
              <a:rPr lang="en-US" altLang="zh-TW" kern="1200" dirty="0">
                <a:solidFill>
                  <a:prstClr val="black"/>
                </a:solidFill>
              </a:rPr>
              <a:t>3</a:t>
            </a:r>
            <a:endParaRPr lang="zh-TW" altLang="en-US" dirty="0"/>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1"/>
                                        </p:tgtEl>
                                      </p:cBhvr>
                                    </p:cmd>
                                  </p:childTnLst>
                                </p:cTn>
                              </p:par>
                            </p:childTnLst>
                          </p:cTn>
                        </p:par>
                      </p:childTnLst>
                    </p:cTn>
                  </p:par>
                </p:childTnLst>
              </p:cTn>
              <p:nextCondLst>
                <p:cond evt="onClick" delay="0">
                  <p:tgtEl>
                    <p:spTgt spid="11"/>
                  </p:tgtEl>
                </p:cond>
              </p:nextCondLst>
            </p:seq>
            <p:video>
              <p:cMediaNode vol="80000">
                <p:cTn id="7" fill="hold" display="0">
                  <p:stCondLst>
                    <p:cond delay="indefinite"/>
                  </p:stCondLst>
                </p:cTn>
                <p:tgtEl>
                  <p:spTgt spid="11"/>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59">
            <a:extLst>
              <a:ext uri="{FF2B5EF4-FFF2-40B4-BE49-F238E27FC236}">
                <a16:creationId xmlns:a16="http://schemas.microsoft.com/office/drawing/2014/main" id="{1081D09D-EBB2-4ACC-BB5D-D11C4BE37AD4}"/>
              </a:ext>
            </a:extLst>
          </p:cNvPr>
          <p:cNvSpPr txBox="1">
            <a:spLocks/>
          </p:cNvSpPr>
          <p:nvPr/>
        </p:nvSpPr>
        <p:spPr>
          <a:xfrm>
            <a:off x="-33640" y="85053"/>
            <a:ext cx="9192538" cy="456116"/>
          </a:xfrm>
          <a:prstGeom prst="rect">
            <a:avLst/>
          </a:prstGeom>
          <a:noFill/>
          <a:ln>
            <a:noFill/>
          </a:ln>
        </p:spPr>
        <p:txBody>
          <a:bodyPr lIns="68569" tIns="34275" rIns="68569" bIns="34275" anchor="ctr" anchorCtr="0">
            <a:noAutofit/>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marL="1949054" indent="-1949054">
              <a:buSzPct val="25000"/>
            </a:pPr>
            <a:r>
              <a:rPr lang="en-US" altLang="zh-TW" sz="2800" b="1" dirty="0"/>
              <a:t>5.0</a:t>
            </a:r>
            <a:r>
              <a:rPr lang="zh-TW" altLang="en-US" sz="2800" b="1" dirty="0"/>
              <a:t> </a:t>
            </a:r>
            <a:r>
              <a:rPr lang="en-US" altLang="zh-TW" sz="2800" b="1" dirty="0"/>
              <a:t>(20%)Dogs and Cats classification Using R</a:t>
            </a:r>
            <a:r>
              <a:rPr lang="en-US" altLang="zh-CN" sz="2800" b="1" dirty="0"/>
              <a:t>esNet50</a:t>
            </a:r>
            <a:r>
              <a:rPr lang="en-US" altLang="zh-TW" sz="2800" b="1" dirty="0"/>
              <a:t> </a:t>
            </a:r>
            <a:r>
              <a:rPr lang="en-US" altLang="zh-TW" sz="1800" dirty="0"/>
              <a:t>(</a:t>
            </a:r>
            <a:r>
              <a:rPr lang="zh-CN" altLang="en-US" sz="1800" dirty="0"/>
              <a:t>出題：</a:t>
            </a:r>
            <a:r>
              <a:rPr lang="en-US" altLang="zh-TW" sz="1800" dirty="0"/>
              <a:t>B</a:t>
            </a:r>
            <a:r>
              <a:rPr lang="en-US" altLang="zh-CN" sz="1800" dirty="0"/>
              <a:t>ill</a:t>
            </a:r>
            <a:r>
              <a:rPr lang="en-US" altLang="zh-TW" sz="1800" dirty="0"/>
              <a:t>)</a:t>
            </a:r>
            <a:endParaRPr lang="en-US" altLang="zh-TW" sz="2800" dirty="0"/>
          </a:p>
        </p:txBody>
      </p:sp>
      <p:sp>
        <p:nvSpPr>
          <p:cNvPr id="5" name="矩形 4">
            <a:extLst>
              <a:ext uri="{FF2B5EF4-FFF2-40B4-BE49-F238E27FC236}">
                <a16:creationId xmlns:a16="http://schemas.microsoft.com/office/drawing/2014/main" id="{F43A7923-779D-4F20-A416-B2A8A398A738}"/>
              </a:ext>
            </a:extLst>
          </p:cNvPr>
          <p:cNvSpPr/>
          <p:nvPr/>
        </p:nvSpPr>
        <p:spPr>
          <a:xfrm>
            <a:off x="125512" y="1036979"/>
            <a:ext cx="7188874" cy="4616648"/>
          </a:xfrm>
          <a:prstGeom prst="rect">
            <a:avLst/>
          </a:prstGeom>
        </p:spPr>
        <p:txBody>
          <a:bodyPr wrap="square">
            <a:spAutoFit/>
          </a:bodyPr>
          <a:lstStyle/>
          <a:p>
            <a:r>
              <a:rPr lang="en-US" altLang="zh-TW" dirty="0"/>
              <a:t>1) Dataset introduction:</a:t>
            </a:r>
          </a:p>
          <a:p>
            <a:pPr marL="700088" indent="-342900">
              <a:buAutoNum type="arabicParenBoth"/>
            </a:pPr>
            <a:r>
              <a:rPr lang="en-US" altLang="zh-TW" dirty="0"/>
              <a:t>ASIRRA (Animal Species Image Recognition for Restricting Access) is a HIP(Human Interactive Proof) that works by asking users to identify photographs of cats and dogs, that's supposed to be easy for people to solve, but difficult for computers. Now we can use artificial intelligence technology to achieve this goal.</a:t>
            </a:r>
          </a:p>
          <a:p>
            <a:pPr marL="700088" indent="-342900">
              <a:buAutoNum type="arabicParenBoth"/>
            </a:pPr>
            <a:endParaRPr lang="en-US" altLang="zh-TW" dirty="0"/>
          </a:p>
          <a:p>
            <a:pPr marL="719138" indent="-361950"/>
            <a:r>
              <a:rPr lang="en-US" altLang="zh-TW" dirty="0"/>
              <a:t>(2) The dataset includes </a:t>
            </a:r>
            <a:r>
              <a:rPr lang="en-US" altLang="zh-TW" dirty="0">
                <a:solidFill>
                  <a:srgbClr val="FF0000"/>
                </a:solidFill>
              </a:rPr>
              <a:t>12501 photos of cats and 12501 photo</a:t>
            </a:r>
            <a:r>
              <a:rPr lang="en-US" altLang="zh-CN" dirty="0">
                <a:solidFill>
                  <a:srgbClr val="FF0000"/>
                </a:solidFill>
              </a:rPr>
              <a:t>s</a:t>
            </a:r>
            <a:r>
              <a:rPr lang="en-US" altLang="zh-TW" dirty="0">
                <a:solidFill>
                  <a:srgbClr val="FF0000"/>
                </a:solidFill>
              </a:rPr>
              <a:t> of dogs</a:t>
            </a:r>
            <a:r>
              <a:rPr lang="en-US" altLang="zh-TW" dirty="0"/>
              <a:t>. You need to </a:t>
            </a:r>
            <a:r>
              <a:rPr lang="en-US" altLang="zh-TW" dirty="0">
                <a:highlight>
                  <a:srgbClr val="FFFF00"/>
                </a:highlight>
              </a:rPr>
              <a:t>download them in Reference below(R2), and split the training set, validation set and test set by yourself</a:t>
            </a:r>
            <a:r>
              <a:rPr lang="en-US" altLang="zh-TW" dirty="0"/>
              <a:t>.</a:t>
            </a:r>
          </a:p>
          <a:p>
            <a:endParaRPr lang="en-US" altLang="zh-TW" dirty="0"/>
          </a:p>
          <a:p>
            <a:r>
              <a:rPr lang="en-US" altLang="zh-TW" dirty="0"/>
              <a:t>2) Objective:</a:t>
            </a:r>
          </a:p>
          <a:p>
            <a:pPr marL="625475" indent="-268288">
              <a:buFont typeface="Arial" panose="020B0604020202020204" pitchFamily="34" charset="0"/>
              <a:buChar char="•"/>
            </a:pPr>
            <a:r>
              <a:rPr lang="en-US" altLang="zh-TW" dirty="0"/>
              <a:t>You need to use python to write the </a:t>
            </a:r>
            <a:r>
              <a:rPr lang="en-US" altLang="zh-TW" dirty="0" err="1">
                <a:highlight>
                  <a:srgbClr val="FFFF00"/>
                </a:highlight>
              </a:rPr>
              <a:t>R</a:t>
            </a:r>
            <a:r>
              <a:rPr lang="en-US" altLang="zh-CN" dirty="0" err="1">
                <a:highlight>
                  <a:srgbClr val="FFFF00"/>
                </a:highlight>
              </a:rPr>
              <a:t>esNet</a:t>
            </a:r>
            <a:r>
              <a:rPr lang="en-US" altLang="zh-TW" dirty="0">
                <a:highlight>
                  <a:srgbClr val="FFFF00"/>
                </a:highlight>
              </a:rPr>
              <a:t> network </a:t>
            </a:r>
          </a:p>
          <a:p>
            <a:pPr marL="625475"/>
            <a:r>
              <a:rPr lang="en-US" altLang="zh-TW" dirty="0"/>
              <a:t>and complete the questions on the next few pages.</a:t>
            </a:r>
          </a:p>
          <a:p>
            <a:pPr marL="625475" indent="-268288">
              <a:buFont typeface="Arial" panose="020B0604020202020204" pitchFamily="34" charset="0"/>
              <a:buChar char="•"/>
            </a:pPr>
            <a:endParaRPr lang="en-US" altLang="zh-TW" dirty="0"/>
          </a:p>
          <a:p>
            <a:r>
              <a:rPr lang="en-US" altLang="zh-TW" dirty="0"/>
              <a:t>3) Environment Requirement</a:t>
            </a:r>
          </a:p>
          <a:p>
            <a:pPr marL="269875" lvl="1"/>
            <a:r>
              <a:rPr lang="en-US" altLang="zh-TW" dirty="0"/>
              <a:t>(1) Python 3.6</a:t>
            </a:r>
          </a:p>
          <a:p>
            <a:pPr marL="269875" lvl="1"/>
            <a:r>
              <a:rPr lang="en-US" altLang="zh-TW" dirty="0"/>
              <a:t>(2) </a:t>
            </a:r>
            <a:r>
              <a:rPr lang="en-US" altLang="zh-TW" dirty="0" err="1"/>
              <a:t>Tensorflow</a:t>
            </a:r>
            <a:r>
              <a:rPr lang="en-US" altLang="zh-TW" dirty="0"/>
              <a:t> 1.14</a:t>
            </a:r>
          </a:p>
          <a:p>
            <a:pPr marL="536575" lvl="1" indent="-266700"/>
            <a:r>
              <a:rPr lang="en-US" altLang="zh-TW" dirty="0"/>
              <a:t>(3) </a:t>
            </a:r>
            <a:r>
              <a:rPr lang="en-US" altLang="zh-TW" dirty="0" err="1"/>
              <a:t>Opencv</a:t>
            </a:r>
            <a:r>
              <a:rPr lang="en-US" altLang="zh-TW" dirty="0"/>
              <a:t>-</a:t>
            </a:r>
            <a:r>
              <a:rPr lang="en-US" altLang="zh-TW" dirty="0" err="1"/>
              <a:t>contrib</a:t>
            </a:r>
            <a:r>
              <a:rPr lang="en-US" altLang="zh-TW" dirty="0"/>
              <a:t>-python 4.1.1</a:t>
            </a:r>
            <a:br>
              <a:rPr lang="en-US" altLang="zh-TW" dirty="0"/>
            </a:br>
            <a:r>
              <a:rPr lang="en-US" altLang="zh-TW" dirty="0"/>
              <a:t>(for image show and write)</a:t>
            </a:r>
          </a:p>
          <a:p>
            <a:pPr marL="342900" indent="-342900">
              <a:buAutoNum type="arabicPeriod"/>
            </a:pPr>
            <a:endParaRPr lang="en-US" altLang="zh-TW"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id="{83C02CFE-48CD-42ED-9E2E-2E6D9A2FD769}"/>
              </a:ext>
            </a:extLst>
          </p:cNvPr>
          <p:cNvSpPr/>
          <p:nvPr/>
        </p:nvSpPr>
        <p:spPr>
          <a:xfrm>
            <a:off x="79705" y="6088559"/>
            <a:ext cx="8178800" cy="769441"/>
          </a:xfrm>
          <a:prstGeom prst="rect">
            <a:avLst/>
          </a:prstGeom>
        </p:spPr>
        <p:txBody>
          <a:bodyPr wrap="square">
            <a:spAutoFit/>
          </a:bodyPr>
          <a:lstStyle/>
          <a:p>
            <a:r>
              <a:rPr lang="en-US" altLang="zh-TW" sz="1600" dirty="0">
                <a:latin typeface="Calibri" panose="020F0502020204030204" pitchFamily="34" charset="0"/>
                <a:cs typeface="Calibri" panose="020F0502020204030204" pitchFamily="34" charset="0"/>
              </a:rPr>
              <a:t>R. Reference</a:t>
            </a:r>
          </a:p>
          <a:p>
            <a:pPr marL="269875" lvl="1"/>
            <a:r>
              <a:rPr lang="en-US" altLang="zh-TW" dirty="0">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R1)</a:t>
            </a:r>
            <a:r>
              <a:rPr lang="en-US" altLang="zh-TW" dirty="0">
                <a:hlinkClick r:id="rId3"/>
              </a:rPr>
              <a:t> Deep Residual Learning for Image Recognition</a:t>
            </a:r>
            <a:endParaRPr lang="en-US" altLang="zh-TW" dirty="0">
              <a:latin typeface="Calibri" panose="020F0502020204030204" pitchFamily="34" charset="0"/>
              <a:cs typeface="Calibri" panose="020F0502020204030204" pitchFamily="34" charset="0"/>
            </a:endParaRPr>
          </a:p>
          <a:p>
            <a:pPr marL="269875" lvl="1"/>
            <a:r>
              <a:rPr lang="en-US" altLang="zh-TW" dirty="0">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R2)</a:t>
            </a:r>
            <a:r>
              <a:rPr lang="en-US" altLang="zh-TW" dirty="0">
                <a:hlinkClick r:id="rId4"/>
              </a:rPr>
              <a:t> https://www.microsoft.com/en-us/download/details.aspx?id=54765</a:t>
            </a:r>
            <a:r>
              <a:rPr lang="en-US" altLang="zh-TW" dirty="0"/>
              <a:t> </a:t>
            </a:r>
            <a:r>
              <a:rPr lang="en-US" altLang="zh-TW" sz="1200" dirty="0"/>
              <a:t>(ASIRRA)</a:t>
            </a:r>
            <a:endParaRPr lang="en-US" altLang="zh-TW" dirty="0">
              <a:latin typeface="Calibri" panose="020F0502020204030204" pitchFamily="34" charset="0"/>
              <a:cs typeface="Calibri" panose="020F0502020204030204" pitchFamily="34" charset="0"/>
            </a:endParaRPr>
          </a:p>
        </p:txBody>
      </p:sp>
      <p:sp>
        <p:nvSpPr>
          <p:cNvPr id="15" name="矩形 14">
            <a:extLst>
              <a:ext uri="{FF2B5EF4-FFF2-40B4-BE49-F238E27FC236}">
                <a16:creationId xmlns:a16="http://schemas.microsoft.com/office/drawing/2014/main" id="{8062561A-2803-4D2F-AB4F-ACC717589FA3}"/>
              </a:ext>
            </a:extLst>
          </p:cNvPr>
          <p:cNvSpPr/>
          <p:nvPr/>
        </p:nvSpPr>
        <p:spPr>
          <a:xfrm>
            <a:off x="6777135" y="6596390"/>
            <a:ext cx="2468946" cy="261610"/>
          </a:xfrm>
          <a:prstGeom prst="rect">
            <a:avLst/>
          </a:prstGeom>
        </p:spPr>
        <p:txBody>
          <a:bodyPr wrap="none">
            <a:spAutoFit/>
          </a:bodyPr>
          <a:lstStyle/>
          <a:p>
            <a:r>
              <a:rPr lang="en-US" altLang="zh-TW" sz="1100" b="1" i="1" dirty="0"/>
              <a:t>Fig.</a:t>
            </a:r>
            <a:r>
              <a:rPr lang="en-US" altLang="zh-TW" sz="1100" i="1" dirty="0"/>
              <a:t> R</a:t>
            </a:r>
            <a:r>
              <a:rPr lang="en-US" altLang="zh-CN" sz="1100" i="1" dirty="0"/>
              <a:t>esNet50</a:t>
            </a:r>
            <a:r>
              <a:rPr lang="zh-TW" altLang="en-US" sz="1100" i="1" dirty="0"/>
              <a:t>'s </a:t>
            </a:r>
            <a:r>
              <a:rPr lang="en-US" altLang="zh-TW" sz="1100" i="1" dirty="0"/>
              <a:t>Schematic Diagram</a:t>
            </a:r>
            <a:endParaRPr lang="zh-TW" altLang="en-US" sz="1100" i="1" dirty="0"/>
          </a:p>
        </p:txBody>
      </p:sp>
      <p:pic>
        <p:nvPicPr>
          <p:cNvPr id="3" name="圖片 2">
            <a:extLst>
              <a:ext uri="{FF2B5EF4-FFF2-40B4-BE49-F238E27FC236}">
                <a16:creationId xmlns:a16="http://schemas.microsoft.com/office/drawing/2014/main" id="{2248DD95-E93A-426A-ACBF-F6DAF462B40B}"/>
              </a:ext>
            </a:extLst>
          </p:cNvPr>
          <p:cNvPicPr>
            <a:picLocks noChangeAspect="1"/>
          </p:cNvPicPr>
          <p:nvPr/>
        </p:nvPicPr>
        <p:blipFill rotWithShape="1">
          <a:blip r:embed="rId5"/>
          <a:srcRect l="28731" t="19953" r="-1" b="22720"/>
          <a:stretch/>
        </p:blipFill>
        <p:spPr>
          <a:xfrm rot="5400000">
            <a:off x="5148435" y="3040231"/>
            <a:ext cx="5656442" cy="1518122"/>
          </a:xfrm>
          <a:prstGeom prst="rect">
            <a:avLst/>
          </a:prstGeom>
        </p:spPr>
      </p:pic>
      <p:pic>
        <p:nvPicPr>
          <p:cNvPr id="2" name="圖片 1">
            <a:extLst>
              <a:ext uri="{FF2B5EF4-FFF2-40B4-BE49-F238E27FC236}">
                <a16:creationId xmlns:a16="http://schemas.microsoft.com/office/drawing/2014/main" id="{7EF36170-FFB0-4C96-BCF4-6AD2C52AF051}"/>
              </a:ext>
            </a:extLst>
          </p:cNvPr>
          <p:cNvPicPr>
            <a:picLocks noChangeAspect="1"/>
          </p:cNvPicPr>
          <p:nvPr/>
        </p:nvPicPr>
        <p:blipFill>
          <a:blip r:embed="rId6"/>
          <a:stretch>
            <a:fillRect/>
          </a:stretch>
        </p:blipFill>
        <p:spPr>
          <a:xfrm>
            <a:off x="3049571" y="4186110"/>
            <a:ext cx="4250606" cy="1830151"/>
          </a:xfrm>
          <a:prstGeom prst="rect">
            <a:avLst/>
          </a:prstGeom>
        </p:spPr>
      </p:pic>
      <p:sp>
        <p:nvSpPr>
          <p:cNvPr id="8" name="矩形 7">
            <a:extLst>
              <a:ext uri="{FF2B5EF4-FFF2-40B4-BE49-F238E27FC236}">
                <a16:creationId xmlns:a16="http://schemas.microsoft.com/office/drawing/2014/main" id="{1A47097C-A308-4CCF-940A-196E7F973C49}"/>
              </a:ext>
            </a:extLst>
          </p:cNvPr>
          <p:cNvSpPr/>
          <p:nvPr/>
        </p:nvSpPr>
        <p:spPr>
          <a:xfrm>
            <a:off x="4044095" y="5907542"/>
            <a:ext cx="2372765" cy="261610"/>
          </a:xfrm>
          <a:prstGeom prst="rect">
            <a:avLst/>
          </a:prstGeom>
        </p:spPr>
        <p:txBody>
          <a:bodyPr wrap="none">
            <a:spAutoFit/>
          </a:bodyPr>
          <a:lstStyle/>
          <a:p>
            <a:r>
              <a:rPr lang="en-US" altLang="zh-TW" sz="1100" b="1" i="1" dirty="0"/>
              <a:t>Fig.</a:t>
            </a:r>
            <a:r>
              <a:rPr lang="en-US" altLang="zh-TW" sz="1100" i="1" dirty="0"/>
              <a:t> </a:t>
            </a:r>
            <a:r>
              <a:rPr lang="en-US" altLang="zh-TW" sz="1100" i="1" dirty="0" err="1"/>
              <a:t>R</a:t>
            </a:r>
            <a:r>
              <a:rPr lang="en-US" altLang="zh-CN" sz="1100" i="1" dirty="0" err="1"/>
              <a:t>esNet</a:t>
            </a:r>
            <a:r>
              <a:rPr lang="zh-TW" altLang="en-US" sz="1100" i="1" dirty="0"/>
              <a:t>’s </a:t>
            </a:r>
            <a:r>
              <a:rPr lang="en-US" altLang="zh-TW" sz="1100" i="1" dirty="0"/>
              <a:t>N</a:t>
            </a:r>
            <a:r>
              <a:rPr lang="zh-TW" altLang="en-US" sz="1100" i="1" dirty="0"/>
              <a:t>etwork </a:t>
            </a:r>
            <a:r>
              <a:rPr lang="en-US" altLang="zh-TW" sz="1100" i="1" dirty="0"/>
              <a:t>A</a:t>
            </a:r>
            <a:r>
              <a:rPr lang="zh-TW" altLang="en-US" sz="1100" i="1" dirty="0"/>
              <a:t>rchitecture</a:t>
            </a:r>
          </a:p>
        </p:txBody>
      </p:sp>
      <p:sp>
        <p:nvSpPr>
          <p:cNvPr id="6" name="矩形 5">
            <a:extLst>
              <a:ext uri="{FF2B5EF4-FFF2-40B4-BE49-F238E27FC236}">
                <a16:creationId xmlns:a16="http://schemas.microsoft.com/office/drawing/2014/main" id="{E9D0B871-B92F-47EF-B703-E28B39EE2542}"/>
              </a:ext>
            </a:extLst>
          </p:cNvPr>
          <p:cNvSpPr/>
          <p:nvPr/>
        </p:nvSpPr>
        <p:spPr>
          <a:xfrm>
            <a:off x="5075936" y="4100576"/>
            <a:ext cx="719328" cy="1861312"/>
          </a:xfrm>
          <a:prstGeom prst="rect">
            <a:avLst/>
          </a:prstGeom>
          <a:noFill/>
          <a:ln w="28575">
            <a:solidFill>
              <a:srgbClr val="FF0000"/>
            </a:solidFill>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0C947E81-0D4C-4357-82FD-9430F2F658B4}"/>
              </a:ext>
            </a:extLst>
          </p:cNvPr>
          <p:cNvSpPr txBox="1"/>
          <p:nvPr/>
        </p:nvSpPr>
        <p:spPr>
          <a:xfrm>
            <a:off x="-339028" y="494017"/>
            <a:ext cx="9192538" cy="523220"/>
          </a:xfrm>
          <a:prstGeom prst="rect">
            <a:avLst/>
          </a:prstGeom>
          <a:noFill/>
        </p:spPr>
        <p:txBody>
          <a:bodyPr wrap="square" rtlCol="0">
            <a:spAutoFit/>
          </a:bodyPr>
          <a:lstStyle/>
          <a:p>
            <a:pPr marL="625475"/>
            <a:r>
              <a:rPr lang="en-US" altLang="zh-TW" dirty="0">
                <a:highlight>
                  <a:srgbClr val="00FF00"/>
                </a:highlight>
              </a:rPr>
              <a:t>from </a:t>
            </a:r>
            <a:r>
              <a:rPr lang="en-US" altLang="zh-TW" dirty="0" err="1">
                <a:highlight>
                  <a:srgbClr val="00FF00"/>
                </a:highlight>
              </a:rPr>
              <a:t>model.ResNet</a:t>
            </a:r>
            <a:r>
              <a:rPr lang="en-US" altLang="zh-TW" dirty="0">
                <a:highlight>
                  <a:srgbClr val="00FF00"/>
                </a:highlight>
              </a:rPr>
              <a:t> import </a:t>
            </a:r>
            <a:r>
              <a:rPr lang="en-US" altLang="zh-TW" dirty="0" err="1">
                <a:highlight>
                  <a:srgbClr val="00FF00"/>
                </a:highlight>
              </a:rPr>
              <a:t>ResNet</a:t>
            </a:r>
            <a:r>
              <a:rPr lang="zh-TW" altLang="en-US" dirty="0">
                <a:highlight>
                  <a:srgbClr val="00FF00"/>
                </a:highlight>
              </a:rPr>
              <a:t> </a:t>
            </a:r>
            <a:r>
              <a:rPr lang="en-US" altLang="zh-TW" dirty="0">
                <a:highlight>
                  <a:srgbClr val="00FF00"/>
                </a:highlight>
              </a:rPr>
              <a:t>model = </a:t>
            </a:r>
            <a:r>
              <a:rPr lang="en-US" altLang="zh-TW" dirty="0" err="1">
                <a:highlight>
                  <a:srgbClr val="00FF00"/>
                </a:highlight>
              </a:rPr>
              <a:t>ResNet</a:t>
            </a:r>
            <a:r>
              <a:rPr lang="en-US" altLang="zh-TW" dirty="0">
                <a:highlight>
                  <a:srgbClr val="00FF00"/>
                </a:highlight>
              </a:rPr>
              <a:t>(50)</a:t>
            </a:r>
          </a:p>
          <a:p>
            <a:pPr marL="625475"/>
            <a:r>
              <a:rPr lang="en-US" altLang="zh-TW" dirty="0">
                <a:highlight>
                  <a:srgbClr val="00FF00"/>
                </a:highlight>
              </a:rPr>
              <a:t>from tensorflow.keras.applications.resnet50 import ResNet50</a:t>
            </a:r>
            <a:r>
              <a:rPr lang="zh-TW" altLang="en-US" dirty="0">
                <a:highlight>
                  <a:srgbClr val="00FF00"/>
                </a:highlight>
              </a:rPr>
              <a:t> </a:t>
            </a:r>
            <a:r>
              <a:rPr lang="en-US" altLang="zh-TW" dirty="0">
                <a:highlight>
                  <a:srgbClr val="00FF00"/>
                </a:highlight>
              </a:rPr>
              <a:t>model = ResNet50(weights=None)</a:t>
            </a:r>
          </a:p>
        </p:txBody>
      </p:sp>
    </p:spTree>
    <p:extLst>
      <p:ext uri="{BB962C8B-B14F-4D97-AF65-F5344CB8AC3E}">
        <p14:creationId xmlns:p14="http://schemas.microsoft.com/office/powerpoint/2010/main" val="715180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群組 5">
            <a:extLst>
              <a:ext uri="{FF2B5EF4-FFF2-40B4-BE49-F238E27FC236}">
                <a16:creationId xmlns:a16="http://schemas.microsoft.com/office/drawing/2014/main" id="{A044A19A-3AB0-4C33-8DF7-342C49472F3B}"/>
              </a:ext>
            </a:extLst>
          </p:cNvPr>
          <p:cNvGrpSpPr/>
          <p:nvPr/>
        </p:nvGrpSpPr>
        <p:grpSpPr>
          <a:xfrm>
            <a:off x="520192" y="2714602"/>
            <a:ext cx="8290560" cy="3657171"/>
            <a:chOff x="288544" y="434698"/>
            <a:chExt cx="8290560" cy="3657171"/>
          </a:xfrm>
        </p:grpSpPr>
        <p:sp>
          <p:nvSpPr>
            <p:cNvPr id="4" name="內容版面配置區 2">
              <a:extLst>
                <a:ext uri="{FF2B5EF4-FFF2-40B4-BE49-F238E27FC236}">
                  <a16:creationId xmlns:a16="http://schemas.microsoft.com/office/drawing/2014/main" id="{66E1247D-31D5-4D89-83F2-C0820B7876E6}"/>
                </a:ext>
              </a:extLst>
            </p:cNvPr>
            <p:cNvSpPr txBox="1">
              <a:spLocks/>
            </p:cNvSpPr>
            <p:nvPr/>
          </p:nvSpPr>
          <p:spPr>
            <a:xfrm>
              <a:off x="288544" y="434698"/>
              <a:ext cx="8290560" cy="6056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4500" indent="-444500">
                <a:lnSpc>
                  <a:spcPct val="100000"/>
                </a:lnSpc>
                <a:spcBef>
                  <a:spcPts val="0"/>
                </a:spcBef>
                <a:buNone/>
              </a:pPr>
              <a:r>
                <a:rPr lang="en-US" altLang="zh-TW" sz="1600" dirty="0">
                  <a:solidFill>
                    <a:srgbClr val="000000"/>
                  </a:solidFill>
                  <a:latin typeface="Arial"/>
                  <a:cs typeface="Arial"/>
                </a:rPr>
                <a:t>5.2	Training at home and use </a:t>
              </a:r>
              <a:r>
                <a:rPr lang="en-US" altLang="zh-TW" sz="1600" dirty="0" err="1">
                  <a:solidFill>
                    <a:srgbClr val="000000"/>
                  </a:solidFill>
                  <a:latin typeface="Arial"/>
                  <a:cs typeface="Arial"/>
                </a:rPr>
                <a:t>TensorBoard</a:t>
              </a:r>
              <a:r>
                <a:rPr lang="en-US" altLang="zh-TW" sz="1600" dirty="0">
                  <a:solidFill>
                    <a:srgbClr val="000000"/>
                  </a:solidFill>
                  <a:latin typeface="Arial"/>
                  <a:cs typeface="Arial"/>
                </a:rPr>
                <a:t> to monitor, Save the final </a:t>
              </a:r>
              <a:r>
                <a:rPr lang="en-US" altLang="zh-TW" sz="1600" b="1" dirty="0">
                  <a:solidFill>
                    <a:srgbClr val="000000"/>
                  </a:solidFill>
                  <a:latin typeface="Arial"/>
                  <a:cs typeface="Arial"/>
                </a:rPr>
                <a:t>screenshot of </a:t>
              </a:r>
              <a:r>
                <a:rPr lang="en-US" altLang="zh-TW" sz="1600" b="1" dirty="0" err="1">
                  <a:solidFill>
                    <a:srgbClr val="000000"/>
                  </a:solidFill>
                  <a:latin typeface="Arial"/>
                  <a:cs typeface="Arial"/>
                </a:rPr>
                <a:t>TensorBoard</a:t>
              </a:r>
              <a:r>
                <a:rPr lang="en-US" altLang="zh-TW" sz="1600" dirty="0">
                  <a:solidFill>
                    <a:srgbClr val="000000"/>
                  </a:solidFill>
                  <a:latin typeface="Arial"/>
                  <a:cs typeface="Arial"/>
                </a:rPr>
                <a:t> (</a:t>
              </a:r>
              <a:r>
                <a:rPr lang="en-US" altLang="zh-TW" sz="1600" b="1" dirty="0">
                  <a:solidFill>
                    <a:srgbClr val="000000"/>
                  </a:solidFill>
                  <a:latin typeface="Arial"/>
                  <a:cs typeface="Arial"/>
                </a:rPr>
                <a:t>5%</a:t>
              </a:r>
              <a:r>
                <a:rPr lang="en-US" altLang="zh-TW" sz="1600" dirty="0">
                  <a:solidFill>
                    <a:srgbClr val="000000"/>
                  </a:solidFill>
                  <a:latin typeface="Arial"/>
                  <a:cs typeface="Arial"/>
                </a:rPr>
                <a:t>, Use other tools can get </a:t>
              </a:r>
              <a:r>
                <a:rPr lang="en-US" altLang="zh-CN" sz="1600" dirty="0">
                  <a:solidFill>
                    <a:srgbClr val="000000"/>
                  </a:solidFill>
                  <a:latin typeface="Arial"/>
                  <a:cs typeface="Arial"/>
                </a:rPr>
                <a:t>3</a:t>
              </a:r>
              <a:r>
                <a:rPr lang="en-US" altLang="zh-TW" sz="1600" dirty="0">
                  <a:solidFill>
                    <a:srgbClr val="000000"/>
                  </a:solidFill>
                  <a:latin typeface="Arial"/>
                  <a:cs typeface="Arial"/>
                </a:rPr>
                <a:t>%).</a:t>
              </a: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p:txBody>
        </p:sp>
        <p:pic>
          <p:nvPicPr>
            <p:cNvPr id="2" name="圖片 1">
              <a:extLst>
                <a:ext uri="{FF2B5EF4-FFF2-40B4-BE49-F238E27FC236}">
                  <a16:creationId xmlns:a16="http://schemas.microsoft.com/office/drawing/2014/main" id="{7C2B59C0-28B8-489E-92DA-A611BB9CA879}"/>
                </a:ext>
              </a:extLst>
            </p:cNvPr>
            <p:cNvPicPr>
              <a:picLocks noChangeAspect="1"/>
            </p:cNvPicPr>
            <p:nvPr/>
          </p:nvPicPr>
          <p:blipFill rotWithShape="1">
            <a:blip r:embed="rId2"/>
            <a:srcRect r="46566"/>
            <a:stretch/>
          </p:blipFill>
          <p:spPr>
            <a:xfrm>
              <a:off x="1793205" y="1146511"/>
              <a:ext cx="5715284" cy="2641137"/>
            </a:xfrm>
            <a:prstGeom prst="rect">
              <a:avLst/>
            </a:prstGeom>
          </p:spPr>
        </p:pic>
        <p:sp>
          <p:nvSpPr>
            <p:cNvPr id="3" name="矩形 2">
              <a:extLst>
                <a:ext uri="{FF2B5EF4-FFF2-40B4-BE49-F238E27FC236}">
                  <a16:creationId xmlns:a16="http://schemas.microsoft.com/office/drawing/2014/main" id="{E31BC589-CEC8-4064-A47B-B04C7C559A1C}"/>
                </a:ext>
              </a:extLst>
            </p:cNvPr>
            <p:cNvSpPr/>
            <p:nvPr/>
          </p:nvSpPr>
          <p:spPr>
            <a:xfrm>
              <a:off x="3271568" y="3814870"/>
              <a:ext cx="3062057" cy="276999"/>
            </a:xfrm>
            <a:prstGeom prst="rect">
              <a:avLst/>
            </a:prstGeom>
          </p:spPr>
          <p:txBody>
            <a:bodyPr wrap="none">
              <a:spAutoFit/>
            </a:bodyPr>
            <a:lstStyle/>
            <a:p>
              <a:r>
                <a:rPr lang="en-US" altLang="zh-TW" sz="1200" b="1" i="1" dirty="0"/>
                <a:t>Fig.</a:t>
              </a:r>
              <a:r>
                <a:rPr lang="en-US" altLang="zh-TW" sz="1200" i="1" dirty="0"/>
                <a:t> </a:t>
              </a:r>
              <a:r>
                <a:rPr lang="zh-TW" altLang="en-US" sz="1200" i="1" dirty="0"/>
                <a:t>Example of training with TensorBoard</a:t>
              </a:r>
            </a:p>
          </p:txBody>
        </p:sp>
      </p:grpSp>
      <p:grpSp>
        <p:nvGrpSpPr>
          <p:cNvPr id="5" name="群組 4">
            <a:extLst>
              <a:ext uri="{FF2B5EF4-FFF2-40B4-BE49-F238E27FC236}">
                <a16:creationId xmlns:a16="http://schemas.microsoft.com/office/drawing/2014/main" id="{F6407A5E-4CF7-41DD-912B-45F4573038D6}"/>
              </a:ext>
            </a:extLst>
          </p:cNvPr>
          <p:cNvGrpSpPr/>
          <p:nvPr/>
        </p:nvGrpSpPr>
        <p:grpSpPr>
          <a:xfrm>
            <a:off x="496264" y="345519"/>
            <a:ext cx="8684768" cy="2101162"/>
            <a:chOff x="492200" y="4539567"/>
            <a:chExt cx="8684768" cy="2101162"/>
          </a:xfrm>
        </p:grpSpPr>
        <p:sp>
          <p:nvSpPr>
            <p:cNvPr id="10" name="內容版面配置區 2">
              <a:extLst>
                <a:ext uri="{FF2B5EF4-FFF2-40B4-BE49-F238E27FC236}">
                  <a16:creationId xmlns:a16="http://schemas.microsoft.com/office/drawing/2014/main" id="{31B36649-C587-424A-9E70-7E0EDB9C8389}"/>
                </a:ext>
              </a:extLst>
            </p:cNvPr>
            <p:cNvSpPr txBox="1">
              <a:spLocks/>
            </p:cNvSpPr>
            <p:nvPr/>
          </p:nvSpPr>
          <p:spPr>
            <a:xfrm>
              <a:off x="492200" y="4539567"/>
              <a:ext cx="8684768" cy="3128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4500" indent="-444500">
                <a:buNone/>
              </a:pPr>
              <a:r>
                <a:rPr lang="en-US" altLang="zh-TW" sz="1600" dirty="0">
                  <a:solidFill>
                    <a:srgbClr val="000000"/>
                  </a:solidFill>
                  <a:latin typeface="Arial"/>
                  <a:cs typeface="Arial"/>
                </a:rPr>
                <a:t>5.1	Training by your computer at least </a:t>
              </a:r>
              <a:r>
                <a:rPr lang="en-US" altLang="zh-TW" sz="1600" b="1" dirty="0">
                  <a:solidFill>
                    <a:srgbClr val="000000"/>
                  </a:solidFill>
                  <a:latin typeface="Arial"/>
                  <a:cs typeface="Arial"/>
                </a:rPr>
                <a:t>5 epochs</a:t>
              </a:r>
              <a:r>
                <a:rPr lang="en-US" altLang="zh-TW" sz="1600" dirty="0">
                  <a:solidFill>
                    <a:srgbClr val="000000"/>
                  </a:solidFill>
                  <a:latin typeface="Arial"/>
                  <a:cs typeface="Arial"/>
                </a:rPr>
                <a:t> and show(or upload) your source code of R</a:t>
              </a:r>
              <a:r>
                <a:rPr lang="en-US" altLang="zh-CN" sz="1600" dirty="0">
                  <a:solidFill>
                    <a:srgbClr val="000000"/>
                  </a:solidFill>
                  <a:latin typeface="Arial"/>
                  <a:cs typeface="Arial"/>
                </a:rPr>
                <a:t>esNet50</a:t>
              </a:r>
              <a:r>
                <a:rPr lang="en-US" altLang="zh-TW" sz="1600" dirty="0">
                  <a:solidFill>
                    <a:srgbClr val="000000"/>
                  </a:solidFill>
                  <a:latin typeface="Arial"/>
                  <a:cs typeface="Arial"/>
                </a:rPr>
                <a:t>. (</a:t>
              </a:r>
              <a:r>
                <a:rPr lang="en-US" altLang="zh-TW" sz="1600" b="1" dirty="0">
                  <a:solidFill>
                    <a:srgbClr val="000000"/>
                  </a:solidFill>
                  <a:latin typeface="Arial"/>
                  <a:cs typeface="Arial"/>
                </a:rPr>
                <a:t>5%</a:t>
              </a:r>
              <a:r>
                <a:rPr lang="en-US" altLang="zh-TW" sz="1600" dirty="0">
                  <a:solidFill>
                    <a:srgbClr val="000000"/>
                  </a:solidFill>
                  <a:latin typeface="Arial"/>
                  <a:cs typeface="Arial"/>
                </a:rPr>
                <a:t>)</a:t>
              </a: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p:txBody>
        </p:sp>
        <p:sp>
          <p:nvSpPr>
            <p:cNvPr id="12" name="矩形 11">
              <a:extLst>
                <a:ext uri="{FF2B5EF4-FFF2-40B4-BE49-F238E27FC236}">
                  <a16:creationId xmlns:a16="http://schemas.microsoft.com/office/drawing/2014/main" id="{B5B61D67-F408-4400-AEBF-940BA5BA3B5E}"/>
                </a:ext>
              </a:extLst>
            </p:cNvPr>
            <p:cNvSpPr/>
            <p:nvPr/>
          </p:nvSpPr>
          <p:spPr>
            <a:xfrm>
              <a:off x="3311888" y="6302175"/>
              <a:ext cx="3501280" cy="338554"/>
            </a:xfrm>
            <a:prstGeom prst="rect">
              <a:avLst/>
            </a:prstGeom>
          </p:spPr>
          <p:txBody>
            <a:bodyPr wrap="none">
              <a:spAutoFit/>
            </a:bodyPr>
            <a:lstStyle/>
            <a:p>
              <a:r>
                <a:rPr lang="en-US" altLang="zh-TW" sz="1600" b="1" i="1" dirty="0"/>
                <a:t>F</a:t>
              </a:r>
              <a:r>
                <a:rPr lang="en-US" altLang="zh-CN" sz="1600" b="1" i="1" dirty="0"/>
                <a:t>ig. </a:t>
              </a:r>
              <a:r>
                <a:rPr lang="zh-TW" altLang="en-US" sz="1600" i="1" dirty="0"/>
                <a:t>Accuracy display during training</a:t>
              </a:r>
            </a:p>
          </p:txBody>
        </p:sp>
      </p:grpSp>
      <p:pic>
        <p:nvPicPr>
          <p:cNvPr id="7" name="圖片 6">
            <a:extLst>
              <a:ext uri="{FF2B5EF4-FFF2-40B4-BE49-F238E27FC236}">
                <a16:creationId xmlns:a16="http://schemas.microsoft.com/office/drawing/2014/main" id="{3C26A010-EEB3-478C-AF30-339AB3A700E8}"/>
              </a:ext>
            </a:extLst>
          </p:cNvPr>
          <p:cNvPicPr>
            <a:picLocks noChangeAspect="1"/>
          </p:cNvPicPr>
          <p:nvPr/>
        </p:nvPicPr>
        <p:blipFill>
          <a:blip r:embed="rId3"/>
          <a:stretch>
            <a:fillRect/>
          </a:stretch>
        </p:blipFill>
        <p:spPr>
          <a:xfrm>
            <a:off x="2364930" y="820039"/>
            <a:ext cx="5324475" cy="1162050"/>
          </a:xfrm>
          <a:prstGeom prst="rect">
            <a:avLst/>
          </a:prstGeom>
        </p:spPr>
      </p:pic>
    </p:spTree>
    <p:extLst>
      <p:ext uri="{BB962C8B-B14F-4D97-AF65-F5344CB8AC3E}">
        <p14:creationId xmlns:p14="http://schemas.microsoft.com/office/powerpoint/2010/main" val="4283937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29B7D59-999C-43A6-9EC7-74961208BDE8}"/>
              </a:ext>
            </a:extLst>
          </p:cNvPr>
          <p:cNvPicPr>
            <a:picLocks noChangeAspect="1"/>
          </p:cNvPicPr>
          <p:nvPr/>
        </p:nvPicPr>
        <p:blipFill>
          <a:blip r:embed="rId2"/>
          <a:stretch>
            <a:fillRect/>
          </a:stretch>
        </p:blipFill>
        <p:spPr>
          <a:xfrm>
            <a:off x="1435004" y="784790"/>
            <a:ext cx="2105834" cy="2399419"/>
          </a:xfrm>
          <a:prstGeom prst="rect">
            <a:avLst/>
          </a:prstGeom>
        </p:spPr>
      </p:pic>
      <p:sp>
        <p:nvSpPr>
          <p:cNvPr id="6" name="矩形 5">
            <a:extLst>
              <a:ext uri="{FF2B5EF4-FFF2-40B4-BE49-F238E27FC236}">
                <a16:creationId xmlns:a16="http://schemas.microsoft.com/office/drawing/2014/main" id="{E31D683F-9E57-4CDE-996E-09E544EACFD8}"/>
              </a:ext>
            </a:extLst>
          </p:cNvPr>
          <p:cNvSpPr/>
          <p:nvPr/>
        </p:nvSpPr>
        <p:spPr>
          <a:xfrm>
            <a:off x="330531" y="274438"/>
            <a:ext cx="8060076" cy="369332"/>
          </a:xfrm>
          <a:prstGeom prst="rect">
            <a:avLst/>
          </a:prstGeom>
        </p:spPr>
        <p:txBody>
          <a:bodyPr wrap="square">
            <a:spAutoFit/>
          </a:bodyPr>
          <a:lstStyle/>
          <a:p>
            <a:pPr marL="444500" indent="-444500"/>
            <a:r>
              <a:rPr lang="en-US" altLang="zh-TW" sz="1800" dirty="0">
                <a:latin typeface="Calibri" panose="020F0502020204030204" pitchFamily="34" charset="0"/>
                <a:cs typeface="Calibri" panose="020F0502020204030204" pitchFamily="34" charset="0"/>
              </a:rPr>
              <a:t>5.3 </a:t>
            </a:r>
            <a:r>
              <a:rPr lang="en-US" altLang="zh-TW" sz="1800" b="1" dirty="0">
                <a:latin typeface="Calibri" panose="020F0502020204030204" pitchFamily="34" charset="0"/>
                <a:cs typeface="Calibri" panose="020F0502020204030204" pitchFamily="34" charset="0"/>
              </a:rPr>
              <a:t>Randomly select</a:t>
            </a:r>
            <a:r>
              <a:rPr lang="en-US" altLang="zh-TW" sz="1800" dirty="0">
                <a:latin typeface="Calibri" panose="020F0502020204030204" pitchFamily="34" charset="0"/>
                <a:cs typeface="Calibri" panose="020F0502020204030204" pitchFamily="34" charset="0"/>
              </a:rPr>
              <a:t> a picture from the test set and mark its category.(</a:t>
            </a:r>
            <a:r>
              <a:rPr lang="en-US" altLang="zh-TW" sz="1800" b="1" dirty="0">
                <a:latin typeface="Calibri" panose="020F0502020204030204" pitchFamily="34" charset="0"/>
                <a:cs typeface="Calibri" panose="020F0502020204030204" pitchFamily="34" charset="0"/>
              </a:rPr>
              <a:t>5%</a:t>
            </a:r>
            <a:r>
              <a:rPr lang="en-US" altLang="zh-TW" sz="1800" dirty="0">
                <a:latin typeface="Calibri" panose="020F0502020204030204" pitchFamily="34" charset="0"/>
                <a:cs typeface="Calibri" panose="020F0502020204030204" pitchFamily="34" charset="0"/>
              </a:rPr>
              <a:t>)</a:t>
            </a:r>
          </a:p>
        </p:txBody>
      </p:sp>
      <p:pic>
        <p:nvPicPr>
          <p:cNvPr id="7" name="圖片 6">
            <a:extLst>
              <a:ext uri="{FF2B5EF4-FFF2-40B4-BE49-F238E27FC236}">
                <a16:creationId xmlns:a16="http://schemas.microsoft.com/office/drawing/2014/main" id="{D211A25C-3F99-4080-A3C0-E955638690CF}"/>
              </a:ext>
            </a:extLst>
          </p:cNvPr>
          <p:cNvPicPr>
            <a:picLocks noChangeAspect="1"/>
          </p:cNvPicPr>
          <p:nvPr/>
        </p:nvPicPr>
        <p:blipFill rotWithShape="1">
          <a:blip r:embed="rId2"/>
          <a:srcRect l="37161" t="516" r="34054" b="88349"/>
          <a:stretch/>
        </p:blipFill>
        <p:spPr>
          <a:xfrm>
            <a:off x="4686774" y="1057462"/>
            <a:ext cx="3275677" cy="1443519"/>
          </a:xfrm>
          <a:prstGeom prst="rect">
            <a:avLst/>
          </a:prstGeom>
        </p:spPr>
      </p:pic>
      <p:sp>
        <p:nvSpPr>
          <p:cNvPr id="8" name="矩形 7">
            <a:extLst>
              <a:ext uri="{FF2B5EF4-FFF2-40B4-BE49-F238E27FC236}">
                <a16:creationId xmlns:a16="http://schemas.microsoft.com/office/drawing/2014/main" id="{14F6DE3E-D119-4417-8A68-9E9DE2337C9C}"/>
              </a:ext>
            </a:extLst>
          </p:cNvPr>
          <p:cNvSpPr/>
          <p:nvPr/>
        </p:nvSpPr>
        <p:spPr>
          <a:xfrm>
            <a:off x="2251798" y="764648"/>
            <a:ext cx="508571" cy="30308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91B58228-2869-4273-9964-60C80AE02E84}"/>
              </a:ext>
            </a:extLst>
          </p:cNvPr>
          <p:cNvSpPr/>
          <p:nvPr/>
        </p:nvSpPr>
        <p:spPr>
          <a:xfrm>
            <a:off x="4697048" y="1410207"/>
            <a:ext cx="3267182" cy="1070226"/>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cxnSp>
        <p:nvCxnSpPr>
          <p:cNvPr id="11" name="直線接點 10">
            <a:extLst>
              <a:ext uri="{FF2B5EF4-FFF2-40B4-BE49-F238E27FC236}">
                <a16:creationId xmlns:a16="http://schemas.microsoft.com/office/drawing/2014/main" id="{F09F751C-28F1-4A12-918C-DB3AF87FF925}"/>
              </a:ext>
            </a:extLst>
          </p:cNvPr>
          <p:cNvCxnSpPr/>
          <p:nvPr/>
        </p:nvCxnSpPr>
        <p:spPr>
          <a:xfrm>
            <a:off x="2744958" y="774923"/>
            <a:ext cx="5193587" cy="642134"/>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直線接點 12">
            <a:extLst>
              <a:ext uri="{FF2B5EF4-FFF2-40B4-BE49-F238E27FC236}">
                <a16:creationId xmlns:a16="http://schemas.microsoft.com/office/drawing/2014/main" id="{186683A2-5E5C-4498-AE5B-6AC0A6216F46}"/>
              </a:ext>
            </a:extLst>
          </p:cNvPr>
          <p:cNvCxnSpPr/>
          <p:nvPr/>
        </p:nvCxnSpPr>
        <p:spPr>
          <a:xfrm>
            <a:off x="2231250" y="1067736"/>
            <a:ext cx="2476072" cy="1438382"/>
          </a:xfrm>
          <a:prstGeom prst="line">
            <a:avLst/>
          </a:prstGeom>
        </p:spPr>
        <p:style>
          <a:lnRef idx="1">
            <a:schemeClr val="accent2"/>
          </a:lnRef>
          <a:fillRef idx="0">
            <a:schemeClr val="accent2"/>
          </a:fillRef>
          <a:effectRef idx="0">
            <a:schemeClr val="accent2"/>
          </a:effectRef>
          <a:fontRef idx="minor">
            <a:schemeClr val="tx1"/>
          </a:fontRef>
        </p:style>
      </p:cxnSp>
      <p:sp>
        <p:nvSpPr>
          <p:cNvPr id="15" name="矩形 14">
            <a:extLst>
              <a:ext uri="{FF2B5EF4-FFF2-40B4-BE49-F238E27FC236}">
                <a16:creationId xmlns:a16="http://schemas.microsoft.com/office/drawing/2014/main" id="{14082DB3-8A81-409B-80C7-D2A93A9CD98A}"/>
              </a:ext>
            </a:extLst>
          </p:cNvPr>
          <p:cNvSpPr/>
          <p:nvPr/>
        </p:nvSpPr>
        <p:spPr>
          <a:xfrm>
            <a:off x="3105127" y="3144836"/>
            <a:ext cx="2922595" cy="307777"/>
          </a:xfrm>
          <a:prstGeom prst="rect">
            <a:avLst/>
          </a:prstGeom>
        </p:spPr>
        <p:txBody>
          <a:bodyPr wrap="none">
            <a:spAutoFit/>
          </a:bodyPr>
          <a:lstStyle/>
          <a:p>
            <a:r>
              <a:rPr lang="en-US" altLang="zh-TW" b="1" i="1" dirty="0"/>
              <a:t>Fig. </a:t>
            </a:r>
            <a:r>
              <a:rPr lang="zh-TW" altLang="en-US" i="1" dirty="0"/>
              <a:t>Classification display example</a:t>
            </a:r>
          </a:p>
        </p:txBody>
      </p:sp>
      <p:sp>
        <p:nvSpPr>
          <p:cNvPr id="16" name="矩形 15">
            <a:extLst>
              <a:ext uri="{FF2B5EF4-FFF2-40B4-BE49-F238E27FC236}">
                <a16:creationId xmlns:a16="http://schemas.microsoft.com/office/drawing/2014/main" id="{B3D56623-E554-4F0C-8E18-D272456F975A}"/>
              </a:ext>
            </a:extLst>
          </p:cNvPr>
          <p:cNvSpPr/>
          <p:nvPr/>
        </p:nvSpPr>
        <p:spPr>
          <a:xfrm>
            <a:off x="514096" y="3884660"/>
            <a:ext cx="8353552" cy="584775"/>
          </a:xfrm>
          <a:prstGeom prst="rect">
            <a:avLst/>
          </a:prstGeom>
        </p:spPr>
        <p:txBody>
          <a:bodyPr wrap="square">
            <a:spAutoFit/>
          </a:bodyPr>
          <a:lstStyle/>
          <a:p>
            <a:pPr marL="357188" indent="-357188"/>
            <a:r>
              <a:rPr lang="en-US" altLang="zh-TW" sz="1600" dirty="0"/>
              <a:t>5.4 </a:t>
            </a:r>
            <a:r>
              <a:rPr lang="zh-TW" altLang="en-US" sz="1600" dirty="0"/>
              <a:t>Try to resize the pictures in the dataset to expand the amount of training data, </a:t>
            </a:r>
            <a:r>
              <a:rPr lang="zh-TW" altLang="en-US" sz="1600" b="1" dirty="0"/>
              <a:t>write the code</a:t>
            </a:r>
            <a:r>
              <a:rPr lang="en-US" altLang="zh-TW" sz="1600" dirty="0"/>
              <a:t>(</a:t>
            </a:r>
            <a:r>
              <a:rPr lang="en-US" altLang="zh-TW" sz="1600" b="1" dirty="0"/>
              <a:t>3%</a:t>
            </a:r>
            <a:r>
              <a:rPr lang="en-US" altLang="zh-TW" sz="1600" dirty="0"/>
              <a:t>)</a:t>
            </a:r>
            <a:r>
              <a:rPr lang="zh-TW" altLang="en-US" sz="1600" dirty="0"/>
              <a:t> and </a:t>
            </a:r>
            <a:r>
              <a:rPr lang="zh-TW" altLang="en-US" sz="1600" b="1" dirty="0"/>
              <a:t>draw the comparison table </a:t>
            </a:r>
            <a:r>
              <a:rPr lang="en-US" altLang="zh-TW" sz="1600" b="1" dirty="0"/>
              <a:t>of</a:t>
            </a:r>
            <a:r>
              <a:rPr lang="zh-CN" altLang="en-US" sz="1600" b="1" dirty="0"/>
              <a:t> </a:t>
            </a:r>
            <a:r>
              <a:rPr lang="en-US" altLang="zh-CN" sz="1600" b="1" dirty="0"/>
              <a:t>accuracy</a:t>
            </a:r>
            <a:r>
              <a:rPr lang="zh-TW" altLang="en-US" sz="1600" dirty="0"/>
              <a:t>, save it as a picture.</a:t>
            </a:r>
            <a:r>
              <a:rPr lang="en-US" altLang="zh-TW" sz="1600" dirty="0"/>
              <a:t>(</a:t>
            </a:r>
            <a:r>
              <a:rPr lang="en-US" altLang="zh-TW" sz="1600" b="1" dirty="0"/>
              <a:t>2%</a:t>
            </a:r>
            <a:r>
              <a:rPr lang="en-US" altLang="zh-TW" sz="1600" dirty="0"/>
              <a:t>)</a:t>
            </a:r>
            <a:endParaRPr lang="zh-TW" altLang="en-US" sz="1600" dirty="0"/>
          </a:p>
        </p:txBody>
      </p:sp>
      <p:pic>
        <p:nvPicPr>
          <p:cNvPr id="18" name="圖片 17" descr="一張含有 狗, 室內, 坐, 哺乳類 的圖片&#10;&#10;自動產生的描述">
            <a:extLst>
              <a:ext uri="{FF2B5EF4-FFF2-40B4-BE49-F238E27FC236}">
                <a16:creationId xmlns:a16="http://schemas.microsoft.com/office/drawing/2014/main" id="{82855A2D-CDC4-45BE-90FF-B65F05875629}"/>
              </a:ext>
            </a:extLst>
          </p:cNvPr>
          <p:cNvPicPr>
            <a:picLocks noChangeAspect="1"/>
          </p:cNvPicPr>
          <p:nvPr/>
        </p:nvPicPr>
        <p:blipFill>
          <a:blip r:embed="rId3"/>
          <a:stretch>
            <a:fillRect/>
          </a:stretch>
        </p:blipFill>
        <p:spPr>
          <a:xfrm>
            <a:off x="1056640" y="4907860"/>
            <a:ext cx="767905" cy="1078920"/>
          </a:xfrm>
          <a:prstGeom prst="rect">
            <a:avLst/>
          </a:prstGeom>
        </p:spPr>
      </p:pic>
      <p:pic>
        <p:nvPicPr>
          <p:cNvPr id="19" name="圖片 18" descr="一張含有 狗, 室內, 坐, 哺乳類 的圖片&#10;&#10;自動產生的描述">
            <a:extLst>
              <a:ext uri="{FF2B5EF4-FFF2-40B4-BE49-F238E27FC236}">
                <a16:creationId xmlns:a16="http://schemas.microsoft.com/office/drawing/2014/main" id="{557F243C-C73E-42E6-A5EC-B0B3959479AB}"/>
              </a:ext>
            </a:extLst>
          </p:cNvPr>
          <p:cNvPicPr>
            <a:picLocks noChangeAspect="1"/>
          </p:cNvPicPr>
          <p:nvPr/>
        </p:nvPicPr>
        <p:blipFill>
          <a:blip r:embed="rId3"/>
          <a:stretch>
            <a:fillRect/>
          </a:stretch>
        </p:blipFill>
        <p:spPr>
          <a:xfrm>
            <a:off x="2212848" y="4787972"/>
            <a:ext cx="1265936" cy="454588"/>
          </a:xfrm>
          <a:prstGeom prst="rect">
            <a:avLst/>
          </a:prstGeom>
        </p:spPr>
      </p:pic>
      <p:pic>
        <p:nvPicPr>
          <p:cNvPr id="20" name="圖片 19" descr="一張含有 狗, 室內, 坐, 哺乳類 的圖片&#10;&#10;自動產生的描述">
            <a:extLst>
              <a:ext uri="{FF2B5EF4-FFF2-40B4-BE49-F238E27FC236}">
                <a16:creationId xmlns:a16="http://schemas.microsoft.com/office/drawing/2014/main" id="{FB073ADD-6DE7-4EB9-8A62-8188E278448F}"/>
              </a:ext>
            </a:extLst>
          </p:cNvPr>
          <p:cNvPicPr>
            <a:picLocks noChangeAspect="1"/>
          </p:cNvPicPr>
          <p:nvPr/>
        </p:nvPicPr>
        <p:blipFill>
          <a:blip r:embed="rId3"/>
          <a:stretch>
            <a:fillRect/>
          </a:stretch>
        </p:blipFill>
        <p:spPr>
          <a:xfrm>
            <a:off x="3679952" y="4771136"/>
            <a:ext cx="351536" cy="1412748"/>
          </a:xfrm>
          <a:prstGeom prst="rect">
            <a:avLst/>
          </a:prstGeom>
        </p:spPr>
      </p:pic>
      <p:pic>
        <p:nvPicPr>
          <p:cNvPr id="21" name="圖片 20" descr="一張含有 狗, 室內, 坐, 哺乳類 的圖片&#10;&#10;自動產生的描述">
            <a:extLst>
              <a:ext uri="{FF2B5EF4-FFF2-40B4-BE49-F238E27FC236}">
                <a16:creationId xmlns:a16="http://schemas.microsoft.com/office/drawing/2014/main" id="{38F6DCD9-94DF-408C-B029-5AD1AD4CBB2D}"/>
              </a:ext>
            </a:extLst>
          </p:cNvPr>
          <p:cNvPicPr>
            <a:picLocks noChangeAspect="1"/>
          </p:cNvPicPr>
          <p:nvPr/>
        </p:nvPicPr>
        <p:blipFill>
          <a:blip r:embed="rId3"/>
          <a:stretch>
            <a:fillRect/>
          </a:stretch>
        </p:blipFill>
        <p:spPr>
          <a:xfrm>
            <a:off x="2464816" y="5592064"/>
            <a:ext cx="741680" cy="601472"/>
          </a:xfrm>
          <a:prstGeom prst="rect">
            <a:avLst/>
          </a:prstGeom>
        </p:spPr>
      </p:pic>
      <p:cxnSp>
        <p:nvCxnSpPr>
          <p:cNvPr id="23" name="直線單箭頭接點 22">
            <a:extLst>
              <a:ext uri="{FF2B5EF4-FFF2-40B4-BE49-F238E27FC236}">
                <a16:creationId xmlns:a16="http://schemas.microsoft.com/office/drawing/2014/main" id="{55146DDD-92C0-48AA-A524-B1E6E45D777B}"/>
              </a:ext>
            </a:extLst>
          </p:cNvPr>
          <p:cNvCxnSpPr>
            <a:stCxn id="18" idx="3"/>
            <a:endCxn id="20" idx="1"/>
          </p:cNvCxnSpPr>
          <p:nvPr/>
        </p:nvCxnSpPr>
        <p:spPr>
          <a:xfrm>
            <a:off x="1824545" y="5447320"/>
            <a:ext cx="1855407" cy="3019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25" name="直線單箭頭接點 24">
            <a:extLst>
              <a:ext uri="{FF2B5EF4-FFF2-40B4-BE49-F238E27FC236}">
                <a16:creationId xmlns:a16="http://schemas.microsoft.com/office/drawing/2014/main" id="{277571AB-8104-4F2D-8949-4B515B2E3078}"/>
              </a:ext>
            </a:extLst>
          </p:cNvPr>
          <p:cNvCxnSpPr>
            <a:cxnSpLocks/>
            <a:endCxn id="19" idx="1"/>
          </p:cNvCxnSpPr>
          <p:nvPr/>
        </p:nvCxnSpPr>
        <p:spPr>
          <a:xfrm flipV="1">
            <a:off x="1810321" y="5015266"/>
            <a:ext cx="402527" cy="389382"/>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27" name="直線單箭頭接點 26">
            <a:extLst>
              <a:ext uri="{FF2B5EF4-FFF2-40B4-BE49-F238E27FC236}">
                <a16:creationId xmlns:a16="http://schemas.microsoft.com/office/drawing/2014/main" id="{9710759C-57F8-4537-9B36-1753C40D6061}"/>
              </a:ext>
            </a:extLst>
          </p:cNvPr>
          <p:cNvCxnSpPr>
            <a:cxnSpLocks/>
            <a:endCxn id="21" idx="1"/>
          </p:cNvCxnSpPr>
          <p:nvPr/>
        </p:nvCxnSpPr>
        <p:spPr>
          <a:xfrm>
            <a:off x="1798129" y="5510312"/>
            <a:ext cx="666687" cy="382488"/>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graphicFrame>
        <p:nvGraphicFramePr>
          <p:cNvPr id="29" name="圖表 28">
            <a:extLst>
              <a:ext uri="{FF2B5EF4-FFF2-40B4-BE49-F238E27FC236}">
                <a16:creationId xmlns:a16="http://schemas.microsoft.com/office/drawing/2014/main" id="{80F56E1B-DB97-46AA-A63E-F7FE6F8B1BA2}"/>
              </a:ext>
            </a:extLst>
          </p:cNvPr>
          <p:cNvGraphicFramePr>
            <a:graphicFrameLocks/>
          </p:cNvGraphicFramePr>
          <p:nvPr/>
        </p:nvGraphicFramePr>
        <p:xfrm>
          <a:off x="4860544" y="4539488"/>
          <a:ext cx="3058160" cy="1829816"/>
        </p:xfrm>
        <a:graphic>
          <a:graphicData uri="http://schemas.openxmlformats.org/drawingml/2006/chart">
            <c:chart xmlns:c="http://schemas.openxmlformats.org/drawingml/2006/chart" xmlns:r="http://schemas.openxmlformats.org/officeDocument/2006/relationships" r:id="rId4"/>
          </a:graphicData>
        </a:graphic>
      </p:graphicFrame>
      <p:sp>
        <p:nvSpPr>
          <p:cNvPr id="30" name="矩形 29">
            <a:extLst>
              <a:ext uri="{FF2B5EF4-FFF2-40B4-BE49-F238E27FC236}">
                <a16:creationId xmlns:a16="http://schemas.microsoft.com/office/drawing/2014/main" id="{678F9B4E-B9B2-4E5E-A5F7-9F5BF9B41FA8}"/>
              </a:ext>
            </a:extLst>
          </p:cNvPr>
          <p:cNvSpPr/>
          <p:nvPr/>
        </p:nvSpPr>
        <p:spPr>
          <a:xfrm>
            <a:off x="1236789" y="6201192"/>
            <a:ext cx="2751074" cy="307777"/>
          </a:xfrm>
          <a:prstGeom prst="rect">
            <a:avLst/>
          </a:prstGeom>
        </p:spPr>
        <p:txBody>
          <a:bodyPr wrap="none">
            <a:spAutoFit/>
          </a:bodyPr>
          <a:lstStyle/>
          <a:p>
            <a:r>
              <a:rPr lang="en-US" altLang="zh-TW" b="1" i="1" dirty="0"/>
              <a:t>Fig.</a:t>
            </a:r>
            <a:r>
              <a:rPr lang="en-US" altLang="zh-TW" i="1" dirty="0"/>
              <a:t> </a:t>
            </a:r>
            <a:r>
              <a:rPr lang="zh-TW" altLang="en-US" i="1" dirty="0"/>
              <a:t>Example of resize operation</a:t>
            </a:r>
          </a:p>
        </p:txBody>
      </p:sp>
      <p:sp>
        <p:nvSpPr>
          <p:cNvPr id="31" name="矩形 30">
            <a:extLst>
              <a:ext uri="{FF2B5EF4-FFF2-40B4-BE49-F238E27FC236}">
                <a16:creationId xmlns:a16="http://schemas.microsoft.com/office/drawing/2014/main" id="{55861283-1A56-415E-A734-B91C3A1DEC13}"/>
              </a:ext>
            </a:extLst>
          </p:cNvPr>
          <p:cNvSpPr/>
          <p:nvPr/>
        </p:nvSpPr>
        <p:spPr>
          <a:xfrm>
            <a:off x="4503507" y="6229640"/>
            <a:ext cx="3914854" cy="307777"/>
          </a:xfrm>
          <a:prstGeom prst="rect">
            <a:avLst/>
          </a:prstGeom>
        </p:spPr>
        <p:txBody>
          <a:bodyPr wrap="none">
            <a:spAutoFit/>
          </a:bodyPr>
          <a:lstStyle/>
          <a:p>
            <a:r>
              <a:rPr lang="en-US" altLang="zh-TW" b="1" i="1" dirty="0"/>
              <a:t>Fig.</a:t>
            </a:r>
            <a:r>
              <a:rPr lang="en-US" altLang="zh-TW" i="1" dirty="0"/>
              <a:t> </a:t>
            </a:r>
            <a:r>
              <a:rPr lang="zh-TW" altLang="en-US" i="1" dirty="0"/>
              <a:t>Resize augmentation comparison example</a:t>
            </a:r>
          </a:p>
        </p:txBody>
      </p:sp>
    </p:spTree>
    <p:extLst>
      <p:ext uri="{BB962C8B-B14F-4D97-AF65-F5344CB8AC3E}">
        <p14:creationId xmlns:p14="http://schemas.microsoft.com/office/powerpoint/2010/main" val="1469709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a:spLocks noGrp="1"/>
          </p:cNvSpPr>
          <p:nvPr>
            <p:ph type="title"/>
          </p:nvPr>
        </p:nvSpPr>
        <p:spPr>
          <a:xfrm>
            <a:off x="0" y="50334"/>
            <a:ext cx="7886700" cy="582300"/>
          </a:xfrm>
          <a:prstGeom prst="rect">
            <a:avLst/>
          </a:prstGeom>
          <a:noFill/>
          <a:ln>
            <a:noFill/>
          </a:ln>
        </p:spPr>
        <p:txBody>
          <a:bodyPr spcFirstLastPara="1" wrap="square" lIns="68550" tIns="34275" rIns="68550" bIns="34275" anchor="ctr" anchorCtr="0">
            <a:noAutofit/>
          </a:bodyPr>
          <a:lstStyle/>
          <a:p>
            <a:pPr marL="0" lvl="0" indent="0" algn="l" rtl="0">
              <a:lnSpc>
                <a:spcPct val="90000"/>
              </a:lnSpc>
              <a:spcBef>
                <a:spcPts val="0"/>
              </a:spcBef>
              <a:spcAft>
                <a:spcPts val="0"/>
              </a:spcAft>
              <a:buClr>
                <a:schemeClr val="dk1"/>
              </a:buClr>
              <a:buSzPts val="700"/>
              <a:buFont typeface="Arial"/>
              <a:buNone/>
            </a:pPr>
            <a:r>
              <a:rPr lang="en-US" sz="2800" b="1" dirty="0">
                <a:latin typeface="Arial"/>
                <a:ea typeface="Arial"/>
                <a:cs typeface="Arial"/>
                <a:sym typeface="Arial"/>
              </a:rPr>
              <a:t>Notice (1/2)</a:t>
            </a:r>
            <a:endParaRPr dirty="0"/>
          </a:p>
        </p:txBody>
      </p:sp>
      <p:sp>
        <p:nvSpPr>
          <p:cNvPr id="95" name="Google Shape;95;p14"/>
          <p:cNvSpPr txBox="1">
            <a:spLocks noGrp="1"/>
          </p:cNvSpPr>
          <p:nvPr>
            <p:ph type="body" idx="1"/>
          </p:nvPr>
        </p:nvSpPr>
        <p:spPr>
          <a:xfrm>
            <a:off x="73177" y="776267"/>
            <a:ext cx="9070825" cy="5641471"/>
          </a:xfrm>
          <a:prstGeom prst="rect">
            <a:avLst/>
          </a:prstGeom>
          <a:noFill/>
          <a:ln>
            <a:noFill/>
          </a:ln>
        </p:spPr>
        <p:txBody>
          <a:bodyPr spcFirstLastPara="1" wrap="square" lIns="91425" tIns="45700" rIns="91425" bIns="45700" anchor="t" anchorCtr="0">
            <a:noAutofit/>
          </a:bodyPr>
          <a:lstStyle/>
          <a:p>
            <a:pPr marL="228600" lvl="0" indent="-228600" algn="l" rtl="0">
              <a:lnSpc>
                <a:spcPct val="70000"/>
              </a:lnSpc>
              <a:spcBef>
                <a:spcPts val="0"/>
              </a:spcBef>
              <a:spcAft>
                <a:spcPts val="0"/>
              </a:spcAft>
              <a:buClr>
                <a:schemeClr val="dk1"/>
              </a:buClr>
              <a:buSzPts val="2590"/>
              <a:buChar char="•"/>
            </a:pPr>
            <a:r>
              <a:rPr lang="en-US" sz="2590" dirty="0"/>
              <a:t>Copying homework is strictly prohibited!! </a:t>
            </a:r>
            <a:r>
              <a:rPr lang="en-US" sz="2590" dirty="0">
                <a:solidFill>
                  <a:srgbClr val="FF0000"/>
                </a:solidFill>
              </a:rPr>
              <a:t>Penalty: Grade will be zero for both persons!!</a:t>
            </a:r>
            <a:endParaRPr dirty="0"/>
          </a:p>
          <a:p>
            <a:pPr marL="228600" lvl="0" indent="-228600" algn="l" rtl="0">
              <a:lnSpc>
                <a:spcPct val="70000"/>
              </a:lnSpc>
              <a:spcBef>
                <a:spcPts val="1000"/>
              </a:spcBef>
              <a:spcAft>
                <a:spcPts val="0"/>
              </a:spcAft>
              <a:buClr>
                <a:schemeClr val="dk1"/>
              </a:buClr>
              <a:buSzPts val="2590"/>
              <a:buChar char="•"/>
            </a:pPr>
            <a:r>
              <a:rPr lang="en-US" sz="2590" dirty="0"/>
              <a:t>If the code can’t run, you can come to our Lab within one week and show that your programming can work. Otherwise you will get zero!!</a:t>
            </a:r>
            <a:endParaRPr dirty="0"/>
          </a:p>
          <a:p>
            <a:pPr marL="228600" lvl="0" indent="-228600">
              <a:lnSpc>
                <a:spcPct val="70000"/>
              </a:lnSpc>
              <a:buSzPts val="2590"/>
            </a:pPr>
            <a:r>
              <a:rPr lang="en-US" sz="2590" dirty="0"/>
              <a:t>Due date =&gt; </a:t>
            </a:r>
            <a:r>
              <a:rPr lang="en-US" altLang="zh-TW" sz="2400" dirty="0">
                <a:solidFill>
                  <a:srgbClr val="FF0000"/>
                </a:solidFill>
              </a:rPr>
              <a:t>Midnight</a:t>
            </a:r>
            <a:r>
              <a:rPr lang="zh-TW" altLang="en-US" sz="2400" dirty="0">
                <a:solidFill>
                  <a:srgbClr val="FF0000"/>
                </a:solidFill>
              </a:rPr>
              <a:t> </a:t>
            </a:r>
            <a:r>
              <a:rPr lang="en-US" altLang="zh-TW" sz="2400" dirty="0">
                <a:solidFill>
                  <a:srgbClr val="FF0000"/>
                </a:solidFill>
              </a:rPr>
              <a:t>23:59:59</a:t>
            </a:r>
            <a:r>
              <a:rPr lang="zh-TW" altLang="en-US" sz="2400" dirty="0">
                <a:solidFill>
                  <a:srgbClr val="FF0000"/>
                </a:solidFill>
              </a:rPr>
              <a:t> </a:t>
            </a:r>
            <a:r>
              <a:rPr lang="en-US" altLang="zh-TW" sz="2400" dirty="0">
                <a:solidFill>
                  <a:srgbClr val="FF0000"/>
                </a:solidFill>
              </a:rPr>
              <a:t>on 2020/12/31 (Thur.)</a:t>
            </a:r>
            <a:endParaRPr dirty="0"/>
          </a:p>
          <a:p>
            <a:pPr marL="685800" lvl="1" indent="-228600" algn="l" rtl="0">
              <a:lnSpc>
                <a:spcPct val="70000"/>
              </a:lnSpc>
              <a:spcBef>
                <a:spcPts val="500"/>
              </a:spcBef>
              <a:spcAft>
                <a:spcPts val="0"/>
              </a:spcAft>
              <a:buClr>
                <a:schemeClr val="dk1"/>
              </a:buClr>
              <a:buSzPts val="2220"/>
              <a:buChar char="•"/>
            </a:pPr>
            <a:r>
              <a:rPr lang="en-US" sz="2220" dirty="0"/>
              <a:t>No delay. If you submit homework after deadline, you will get 0.</a:t>
            </a:r>
            <a:endParaRPr dirty="0"/>
          </a:p>
          <a:p>
            <a:pPr marL="228600" lvl="0" indent="-228600" algn="l" rtl="0">
              <a:lnSpc>
                <a:spcPct val="70000"/>
              </a:lnSpc>
              <a:spcBef>
                <a:spcPts val="1000"/>
              </a:spcBef>
              <a:spcAft>
                <a:spcPts val="0"/>
              </a:spcAft>
              <a:buClr>
                <a:schemeClr val="dk1"/>
              </a:buClr>
              <a:buSzPts val="2590"/>
              <a:buChar char="•"/>
            </a:pPr>
            <a:r>
              <a:rPr lang="en-US" sz="2590" dirty="0"/>
              <a:t>Upload to =&gt; </a:t>
            </a:r>
            <a:r>
              <a:rPr lang="en-US" sz="2590" dirty="0">
                <a:solidFill>
                  <a:srgbClr val="0070C0"/>
                </a:solidFill>
              </a:rPr>
              <a:t>140.116.154.1 -&gt; Upload/Homework/OpenCv_Hw2</a:t>
            </a:r>
            <a:endParaRPr sz="2590" dirty="0">
              <a:solidFill>
                <a:srgbClr val="FF0000"/>
              </a:solidFill>
            </a:endParaRPr>
          </a:p>
          <a:p>
            <a:pPr marL="685800" lvl="1" indent="-228600" algn="l" rtl="0">
              <a:lnSpc>
                <a:spcPct val="70000"/>
              </a:lnSpc>
              <a:spcBef>
                <a:spcPts val="500"/>
              </a:spcBef>
              <a:spcAft>
                <a:spcPts val="0"/>
              </a:spcAft>
              <a:buClr>
                <a:srgbClr val="0070C0"/>
              </a:buClr>
              <a:buSzPts val="2220"/>
              <a:buChar char="•"/>
            </a:pPr>
            <a:r>
              <a:rPr lang="en-US" sz="2220" dirty="0">
                <a:solidFill>
                  <a:srgbClr val="0070C0"/>
                </a:solidFill>
              </a:rPr>
              <a:t>User ID: opencvdl2020 	Password: opencvdl2020</a:t>
            </a:r>
            <a:endParaRPr sz="2220" dirty="0">
              <a:solidFill>
                <a:srgbClr val="0070C0"/>
              </a:solidFill>
            </a:endParaRPr>
          </a:p>
          <a:p>
            <a:pPr marL="228600" lvl="0" indent="-228600" algn="l" rtl="0">
              <a:lnSpc>
                <a:spcPct val="70000"/>
              </a:lnSpc>
              <a:spcBef>
                <a:spcPts val="1000"/>
              </a:spcBef>
              <a:spcAft>
                <a:spcPts val="0"/>
              </a:spcAft>
              <a:buClr>
                <a:schemeClr val="dk1"/>
              </a:buClr>
              <a:buSzPts val="2590"/>
              <a:buChar char="•"/>
            </a:pPr>
            <a:r>
              <a:rPr lang="en-US" sz="2590" dirty="0"/>
              <a:t>Format</a:t>
            </a:r>
            <a:endParaRPr dirty="0"/>
          </a:p>
          <a:p>
            <a:pPr marL="685800" lvl="1" indent="-228600" algn="l" rtl="0">
              <a:lnSpc>
                <a:spcPct val="70000"/>
              </a:lnSpc>
              <a:spcBef>
                <a:spcPts val="500"/>
              </a:spcBef>
              <a:spcAft>
                <a:spcPts val="0"/>
              </a:spcAft>
              <a:buClr>
                <a:schemeClr val="dk1"/>
              </a:buClr>
              <a:buSzPts val="2220"/>
              <a:buChar char="•"/>
            </a:pPr>
            <a:r>
              <a:rPr lang="en-US" sz="2220" dirty="0"/>
              <a:t>Filename: Hw2_StudentID_Name_Version.rar</a:t>
            </a:r>
            <a:endParaRPr dirty="0"/>
          </a:p>
          <a:p>
            <a:pPr marL="2514600" lvl="5" indent="-185738" algn="l" rtl="0">
              <a:lnSpc>
                <a:spcPct val="70000"/>
              </a:lnSpc>
              <a:spcBef>
                <a:spcPts val="500"/>
              </a:spcBef>
              <a:spcAft>
                <a:spcPts val="0"/>
              </a:spcAft>
              <a:buClr>
                <a:schemeClr val="dk1"/>
              </a:buClr>
              <a:buSzPts val="1665"/>
              <a:buChar char="•"/>
            </a:pPr>
            <a:r>
              <a:rPr lang="en-US" sz="1665" dirty="0"/>
              <a:t>Ex: Hw2_F71234567_林小明_v1.rar</a:t>
            </a:r>
            <a:endParaRPr dirty="0"/>
          </a:p>
          <a:p>
            <a:pPr marL="2514600" lvl="5" indent="-185738" algn="l" rtl="0">
              <a:lnSpc>
                <a:spcPct val="70000"/>
              </a:lnSpc>
              <a:spcBef>
                <a:spcPts val="500"/>
              </a:spcBef>
              <a:spcAft>
                <a:spcPts val="0"/>
              </a:spcAft>
              <a:buClr>
                <a:schemeClr val="dk1"/>
              </a:buClr>
              <a:buSzPts val="1665"/>
              <a:buChar char="•"/>
            </a:pPr>
            <a:r>
              <a:rPr lang="en-US" sz="1665" dirty="0"/>
              <a:t>If you want to update your file, you should update your version to be v2, ex: Hw2_F71234567_林小明_v2.rar</a:t>
            </a:r>
            <a:endParaRPr dirty="0"/>
          </a:p>
          <a:p>
            <a:pPr marL="685800" lvl="1" indent="-228600" algn="l" rtl="0">
              <a:lnSpc>
                <a:spcPct val="70000"/>
              </a:lnSpc>
              <a:spcBef>
                <a:spcPts val="500"/>
              </a:spcBef>
              <a:spcAft>
                <a:spcPts val="0"/>
              </a:spcAft>
              <a:buClr>
                <a:schemeClr val="dk1"/>
              </a:buClr>
              <a:buSzPts val="2220"/>
              <a:buChar char="•"/>
            </a:pPr>
            <a:r>
              <a:rPr lang="en-US" sz="2220" dirty="0"/>
              <a:t>Content: </a:t>
            </a:r>
            <a:r>
              <a:rPr lang="en-US" sz="2220" dirty="0">
                <a:solidFill>
                  <a:srgbClr val="FF0000"/>
                </a:solidFill>
              </a:rPr>
              <a:t>project folder</a:t>
            </a:r>
            <a:r>
              <a:rPr lang="en-US" sz="2220" dirty="0"/>
              <a:t>*( including the pictures )</a:t>
            </a:r>
            <a:br>
              <a:rPr lang="en-US" sz="2220" dirty="0"/>
            </a:br>
            <a:r>
              <a:rPr lang="en-US" sz="2220" dirty="0"/>
              <a:t>	            *note: remove your “Debug” folder to reduce file size</a:t>
            </a:r>
            <a:endParaRPr dirty="0"/>
          </a:p>
          <a:p>
            <a:pPr marL="228600" lvl="0" indent="-64135" algn="l" rtl="0">
              <a:lnSpc>
                <a:spcPct val="70000"/>
              </a:lnSpc>
              <a:spcBef>
                <a:spcPts val="1000"/>
              </a:spcBef>
              <a:spcAft>
                <a:spcPts val="0"/>
              </a:spcAft>
              <a:buClr>
                <a:schemeClr val="dk1"/>
              </a:buClr>
              <a:buSzPts val="2590"/>
              <a:buNone/>
            </a:pPr>
            <a:endParaRPr sz="2590" dirty="0"/>
          </a:p>
        </p:txBody>
      </p:sp>
      <p:sp>
        <p:nvSpPr>
          <p:cNvPr id="96" name="Google Shape;96;p14"/>
          <p:cNvSpPr txBox="1">
            <a:spLocks noGrp="1"/>
          </p:cNvSpPr>
          <p:nvPr>
            <p:ph type="sldNum" idx="12"/>
          </p:nvPr>
        </p:nvSpPr>
        <p:spPr>
          <a:xfrm>
            <a:off x="7086603" y="6561368"/>
            <a:ext cx="2057399" cy="273844"/>
          </a:xfrm>
          <a:prstGeom prst="rect">
            <a:avLst/>
          </a:prstGeom>
          <a:noFill/>
          <a:ln>
            <a:noFill/>
          </a:ln>
        </p:spPr>
        <p:txBody>
          <a:bodyPr spcFirstLastPara="1" wrap="square" lIns="68550" tIns="34275" rIns="68550" bIns="34275" anchor="ctr" anchorCtr="0">
            <a:noAutofit/>
          </a:bodyPr>
          <a:lstStyle/>
          <a:p>
            <a:pPr marL="0" lvl="0" indent="0" algn="r" rtl="0">
              <a:spcBef>
                <a:spcPts val="0"/>
              </a:spcBef>
              <a:spcAft>
                <a:spcPts val="0"/>
              </a:spcAft>
              <a:buNone/>
            </a:pPr>
            <a:fld id="{00000000-1234-1234-1234-123412341234}" type="slidenum">
              <a:rPr lang="en-US" sz="900">
                <a:solidFill>
                  <a:srgbClr val="888888"/>
                </a:solidFill>
                <a:latin typeface="Calibri"/>
                <a:ea typeface="Calibri"/>
                <a:cs typeface="Calibri"/>
                <a:sym typeface="Calibri"/>
              </a:rPr>
              <a:t>2</a:t>
            </a:fld>
            <a:endParaRPr sz="900">
              <a:solidFill>
                <a:srgbClr val="888888"/>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5"/>
          <p:cNvSpPr txBox="1">
            <a:spLocks noGrp="1"/>
          </p:cNvSpPr>
          <p:nvPr>
            <p:ph type="title"/>
          </p:nvPr>
        </p:nvSpPr>
        <p:spPr>
          <a:xfrm>
            <a:off x="2" y="6551"/>
            <a:ext cx="7886699" cy="605427"/>
          </a:xfrm>
          <a:prstGeom prst="rect">
            <a:avLst/>
          </a:prstGeom>
          <a:noFill/>
          <a:ln>
            <a:noFill/>
          </a:ln>
        </p:spPr>
        <p:txBody>
          <a:bodyPr spcFirstLastPara="1" wrap="square" lIns="68550" tIns="34275" rIns="68550" bIns="34275" anchor="ctr" anchorCtr="0">
            <a:noAutofit/>
          </a:bodyPr>
          <a:lstStyle/>
          <a:p>
            <a:pPr marL="0" lvl="0" indent="0" algn="l" rtl="0">
              <a:lnSpc>
                <a:spcPct val="90000"/>
              </a:lnSpc>
              <a:spcBef>
                <a:spcPts val="0"/>
              </a:spcBef>
              <a:spcAft>
                <a:spcPts val="0"/>
              </a:spcAft>
              <a:buClr>
                <a:schemeClr val="dk1"/>
              </a:buClr>
              <a:buSzPts val="700"/>
              <a:buFont typeface="Arial"/>
              <a:buNone/>
            </a:pPr>
            <a:r>
              <a:rPr lang="en-US" sz="2800" b="1">
                <a:latin typeface="Arial"/>
                <a:ea typeface="Arial"/>
                <a:cs typeface="Arial"/>
                <a:sym typeface="Arial"/>
              </a:rPr>
              <a:t>Notice (2/2)</a:t>
            </a:r>
            <a:endParaRPr sz="2800" b="1">
              <a:solidFill>
                <a:srgbClr val="FF0000"/>
              </a:solidFill>
              <a:latin typeface="Arial"/>
              <a:ea typeface="Arial"/>
              <a:cs typeface="Arial"/>
              <a:sym typeface="Arial"/>
            </a:endParaRPr>
          </a:p>
        </p:txBody>
      </p:sp>
      <p:sp>
        <p:nvSpPr>
          <p:cNvPr id="102" name="Google Shape;102;p15"/>
          <p:cNvSpPr txBox="1">
            <a:spLocks noGrp="1"/>
          </p:cNvSpPr>
          <p:nvPr>
            <p:ph type="sldNum" idx="12"/>
          </p:nvPr>
        </p:nvSpPr>
        <p:spPr>
          <a:xfrm>
            <a:off x="7086603" y="6584156"/>
            <a:ext cx="2057399" cy="273844"/>
          </a:xfrm>
          <a:prstGeom prst="rect">
            <a:avLst/>
          </a:prstGeom>
          <a:noFill/>
          <a:ln>
            <a:noFill/>
          </a:ln>
        </p:spPr>
        <p:txBody>
          <a:bodyPr spcFirstLastPara="1" wrap="square" lIns="68550" tIns="34275" rIns="68550" bIns="34275" anchor="ctr" anchorCtr="0">
            <a:noAutofit/>
          </a:bodyPr>
          <a:lstStyle/>
          <a:p>
            <a:pPr marL="0" lvl="0" indent="0" algn="r" rtl="0">
              <a:spcBef>
                <a:spcPts val="0"/>
              </a:spcBef>
              <a:spcAft>
                <a:spcPts val="0"/>
              </a:spcAft>
              <a:buNone/>
            </a:pPr>
            <a:fld id="{00000000-1234-1234-1234-123412341234}" type="slidenum">
              <a:rPr lang="en-US" sz="900">
                <a:solidFill>
                  <a:srgbClr val="888888"/>
                </a:solidFill>
                <a:latin typeface="Calibri"/>
                <a:ea typeface="Calibri"/>
                <a:cs typeface="Calibri"/>
                <a:sym typeface="Calibri"/>
              </a:rPr>
              <a:t>3</a:t>
            </a:fld>
            <a:endParaRPr sz="900">
              <a:solidFill>
                <a:srgbClr val="888888"/>
              </a:solidFill>
              <a:latin typeface="Calibri"/>
              <a:ea typeface="Calibri"/>
              <a:cs typeface="Calibri"/>
              <a:sym typeface="Calibri"/>
            </a:endParaRPr>
          </a:p>
        </p:txBody>
      </p:sp>
      <p:sp>
        <p:nvSpPr>
          <p:cNvPr id="103" name="Google Shape;103;p15"/>
          <p:cNvSpPr txBox="1"/>
          <p:nvPr/>
        </p:nvSpPr>
        <p:spPr>
          <a:xfrm>
            <a:off x="146852" y="675239"/>
            <a:ext cx="8850299" cy="4508967"/>
          </a:xfrm>
          <a:prstGeom prst="rect">
            <a:avLst/>
          </a:prstGeom>
          <a:noFill/>
          <a:ln>
            <a:noFill/>
          </a:ln>
        </p:spPr>
        <p:txBody>
          <a:bodyPr spcFirstLastPara="1" wrap="square" lIns="91425" tIns="91425" rIns="91425" bIns="91425" anchor="t" anchorCtr="0">
            <a:noAutofit/>
          </a:bodyPr>
          <a:lstStyle/>
          <a:p>
            <a:pPr marL="476250" marR="0" lvl="0" indent="-342900" algn="l" rtl="0">
              <a:lnSpc>
                <a:spcPct val="90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Arial"/>
                <a:ea typeface="Arial"/>
                <a:cs typeface="Arial"/>
                <a:sym typeface="Arial"/>
              </a:rPr>
              <a:t>Python (recommended)</a:t>
            </a:r>
            <a:endParaRPr/>
          </a:p>
          <a:p>
            <a:pPr marL="742950" marR="0" lvl="1" indent="-285750" algn="l" rtl="0">
              <a:lnSpc>
                <a:spcPct val="90000"/>
              </a:lnSpc>
              <a:spcBef>
                <a:spcPts val="375"/>
              </a:spcBef>
              <a:spcAft>
                <a:spcPts val="0"/>
              </a:spcAft>
              <a:buClr>
                <a:schemeClr val="dk1"/>
              </a:buClr>
              <a:buSzPts val="2000"/>
              <a:buFont typeface="Noto Sans Symbols"/>
              <a:buChar char="▪"/>
            </a:pPr>
            <a:r>
              <a:rPr lang="en-US" sz="2000" b="0" i="0" u="none" strike="noStrike" cap="none">
                <a:solidFill>
                  <a:schemeClr val="dk1"/>
                </a:solidFill>
                <a:latin typeface="Calibri"/>
                <a:ea typeface="Calibri"/>
                <a:cs typeface="Calibri"/>
                <a:sym typeface="Calibri"/>
              </a:rPr>
              <a:t>Python 3.7 (</a:t>
            </a:r>
            <a:r>
              <a:rPr lang="en-US" sz="2000" b="0" i="0" u="sng" strike="noStrike" cap="none">
                <a:solidFill>
                  <a:schemeClr val="hlink"/>
                </a:solidFill>
                <a:latin typeface="Calibri"/>
                <a:ea typeface="Calibri"/>
                <a:cs typeface="Calibri"/>
                <a:sym typeface="Calibri"/>
                <a:hlinkClick r:id="rId3"/>
              </a:rPr>
              <a:t>https://www.python.org/downloads/</a:t>
            </a:r>
            <a:r>
              <a:rPr lang="en-US" sz="2000" b="0" i="0" u="none" strike="noStrike" cap="none">
                <a:solidFill>
                  <a:schemeClr val="dk1"/>
                </a:solidFill>
                <a:latin typeface="Calibri"/>
                <a:ea typeface="Calibri"/>
                <a:cs typeface="Calibri"/>
                <a:sym typeface="Calibri"/>
              </a:rPr>
              <a:t>)</a:t>
            </a:r>
            <a:endParaRPr/>
          </a:p>
          <a:p>
            <a:pPr marL="742950" marR="0" lvl="1" indent="-285750" algn="l" rtl="0">
              <a:lnSpc>
                <a:spcPct val="90000"/>
              </a:lnSpc>
              <a:spcBef>
                <a:spcPts val="375"/>
              </a:spcBef>
              <a:spcAft>
                <a:spcPts val="0"/>
              </a:spcAft>
              <a:buClr>
                <a:schemeClr val="dk1"/>
              </a:buClr>
              <a:buSzPts val="2000"/>
              <a:buFont typeface="Noto Sans Symbols"/>
              <a:buChar char="▪"/>
            </a:pPr>
            <a:r>
              <a:rPr lang="en-US" sz="2000" b="0" i="0" u="none" strike="noStrike" cap="none">
                <a:solidFill>
                  <a:schemeClr val="dk1"/>
                </a:solidFill>
                <a:latin typeface="Calibri"/>
                <a:ea typeface="Calibri"/>
                <a:cs typeface="Calibri"/>
                <a:sym typeface="Calibri"/>
              </a:rPr>
              <a:t>opencv-contrib-python (3.4.2.17)</a:t>
            </a:r>
            <a:endParaRPr/>
          </a:p>
          <a:p>
            <a:pPr marL="742950" marR="0" lvl="1" indent="-285750" algn="l" rtl="0">
              <a:lnSpc>
                <a:spcPct val="90000"/>
              </a:lnSpc>
              <a:spcBef>
                <a:spcPts val="375"/>
              </a:spcBef>
              <a:spcAft>
                <a:spcPts val="0"/>
              </a:spcAft>
              <a:buClr>
                <a:schemeClr val="dk1"/>
              </a:buClr>
              <a:buSzPts val="2000"/>
              <a:buFont typeface="Noto Sans Symbols"/>
              <a:buChar char="▪"/>
            </a:pPr>
            <a:r>
              <a:rPr lang="en-US" sz="2000" b="0" i="0" u="none" strike="noStrike" cap="none">
                <a:solidFill>
                  <a:schemeClr val="dk1"/>
                </a:solidFill>
                <a:latin typeface="Calibri"/>
                <a:ea typeface="Calibri"/>
                <a:cs typeface="Calibri"/>
                <a:sym typeface="Calibri"/>
              </a:rPr>
              <a:t>Matplotlib 3.1.1</a:t>
            </a:r>
            <a:endParaRPr/>
          </a:p>
          <a:p>
            <a:pPr marL="742950" marR="0" lvl="1" indent="-285750" algn="l" rtl="0">
              <a:lnSpc>
                <a:spcPct val="90000"/>
              </a:lnSpc>
              <a:spcBef>
                <a:spcPts val="375"/>
              </a:spcBef>
              <a:spcAft>
                <a:spcPts val="0"/>
              </a:spcAft>
              <a:buClr>
                <a:schemeClr val="dk1"/>
              </a:buClr>
              <a:buSzPts val="2000"/>
              <a:buFont typeface="Noto Sans Symbols"/>
              <a:buChar char="▪"/>
            </a:pPr>
            <a:r>
              <a:rPr lang="en-US" sz="2000" b="0" i="0" u="none" strike="noStrike" cap="none">
                <a:solidFill>
                  <a:schemeClr val="dk1"/>
                </a:solidFill>
                <a:latin typeface="Calibri"/>
                <a:ea typeface="Calibri"/>
                <a:cs typeface="Calibri"/>
                <a:sym typeface="Calibri"/>
              </a:rPr>
              <a:t>UI framework: pyqt5 (5.15.1)</a:t>
            </a:r>
            <a:endParaRPr/>
          </a:p>
          <a:p>
            <a:pPr marL="476250" marR="0" lvl="0" indent="-215900" algn="l" rtl="0">
              <a:lnSpc>
                <a:spcPct val="90000"/>
              </a:lnSpc>
              <a:spcBef>
                <a:spcPts val="750"/>
              </a:spcBef>
              <a:spcAft>
                <a:spcPts val="0"/>
              </a:spcAft>
              <a:buClr>
                <a:schemeClr val="dk1"/>
              </a:buClr>
              <a:buSzPts val="2000"/>
              <a:buFont typeface="Noto Sans Symbols"/>
              <a:buNone/>
            </a:pPr>
            <a:endParaRPr sz="2000" b="0" i="0" u="none" strike="noStrike" cap="none">
              <a:solidFill>
                <a:schemeClr val="dk1"/>
              </a:solidFill>
              <a:latin typeface="Arial"/>
              <a:ea typeface="Arial"/>
              <a:cs typeface="Arial"/>
              <a:sym typeface="Arial"/>
            </a:endParaRPr>
          </a:p>
          <a:p>
            <a:pPr marL="476250" marR="0" lvl="0" indent="-342900" algn="l" rtl="0">
              <a:lnSpc>
                <a:spcPct val="90000"/>
              </a:lnSpc>
              <a:spcBef>
                <a:spcPts val="750"/>
              </a:spcBef>
              <a:spcAft>
                <a:spcPts val="0"/>
              </a:spcAft>
              <a:buClr>
                <a:schemeClr val="dk1"/>
              </a:buClr>
              <a:buSzPts val="2000"/>
              <a:buFont typeface="Noto Sans Symbols"/>
              <a:buChar char="❑"/>
            </a:pPr>
            <a:r>
              <a:rPr lang="en-US" sz="2000" b="0" i="0" u="none" strike="noStrike" cap="none">
                <a:solidFill>
                  <a:schemeClr val="dk1"/>
                </a:solidFill>
                <a:latin typeface="Arial"/>
                <a:ea typeface="Arial"/>
                <a:cs typeface="Arial"/>
                <a:sym typeface="Arial"/>
              </a:rPr>
              <a:t>C++ (check MFC guide in ftp)</a:t>
            </a:r>
            <a:endParaRPr/>
          </a:p>
          <a:p>
            <a:pPr marL="742950" marR="0" lvl="1" indent="-285750" algn="l" rtl="0">
              <a:lnSpc>
                <a:spcPct val="90000"/>
              </a:lnSpc>
              <a:spcBef>
                <a:spcPts val="375"/>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OpenCV 3.3.1 (</a:t>
            </a:r>
            <a:r>
              <a:rPr lang="en-US" sz="2000" b="0" i="0" u="sng" strike="noStrike" cap="none">
                <a:solidFill>
                  <a:schemeClr val="hlink"/>
                </a:solidFill>
                <a:latin typeface="Arial"/>
                <a:ea typeface="Arial"/>
                <a:cs typeface="Arial"/>
                <a:sym typeface="Arial"/>
                <a:hlinkClick r:id="rId4"/>
              </a:rPr>
              <a:t>https://opencv.org/release.html</a:t>
            </a:r>
            <a:r>
              <a:rPr lang="en-US" sz="2000" b="0" i="0" u="none" strike="noStrike" cap="none">
                <a:solidFill>
                  <a:schemeClr val="dk1"/>
                </a:solidFill>
                <a:latin typeface="Arial"/>
                <a:ea typeface="Arial"/>
                <a:cs typeface="Arial"/>
                <a:sym typeface="Arial"/>
              </a:rPr>
              <a:t>)</a:t>
            </a:r>
            <a:endParaRPr/>
          </a:p>
          <a:p>
            <a:pPr marL="742950" marR="0" lvl="1" indent="-285750" algn="l" rtl="0">
              <a:lnSpc>
                <a:spcPct val="90000"/>
              </a:lnSpc>
              <a:spcBef>
                <a:spcPts val="375"/>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Visual Studio 2015 (download  from </a:t>
            </a:r>
            <a:r>
              <a:rPr lang="en-US" sz="2000" b="0" i="0" u="sng" strike="noStrike" cap="none">
                <a:solidFill>
                  <a:schemeClr val="hlink"/>
                </a:solidFill>
                <a:latin typeface="Arial"/>
                <a:ea typeface="Arial"/>
                <a:cs typeface="Arial"/>
                <a:sym typeface="Arial"/>
                <a:hlinkClick r:id="rId5"/>
              </a:rPr>
              <a:t>http://www.cc.ncku.edu.tw/download/</a:t>
            </a:r>
            <a:r>
              <a:rPr lang="en-US" sz="2000" b="0" i="0" u="none" strike="noStrike" cap="none">
                <a:solidFill>
                  <a:schemeClr val="dk1"/>
                </a:solidFill>
                <a:latin typeface="Arial"/>
                <a:ea typeface="Arial"/>
                <a:cs typeface="Arial"/>
                <a:sym typeface="Arial"/>
              </a:rPr>
              <a:t>) </a:t>
            </a:r>
            <a:endParaRPr/>
          </a:p>
          <a:p>
            <a:pPr marL="742950" marR="0" lvl="1" indent="-285750" algn="l" rtl="0">
              <a:lnSpc>
                <a:spcPct val="90000"/>
              </a:lnSpc>
              <a:spcBef>
                <a:spcPts val="375"/>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UI framework: MFC</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6"/>
          <p:cNvSpPr txBox="1">
            <a:spLocks noGrp="1"/>
          </p:cNvSpPr>
          <p:nvPr>
            <p:ph type="title"/>
          </p:nvPr>
        </p:nvSpPr>
        <p:spPr>
          <a:xfrm>
            <a:off x="2" y="10510"/>
            <a:ext cx="7886699" cy="50708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sz="2800" b="1">
                <a:latin typeface="Arial"/>
                <a:ea typeface="Arial"/>
                <a:cs typeface="Arial"/>
                <a:sym typeface="Arial"/>
              </a:rPr>
              <a:t>Assignment scoring (Total: 100%)</a:t>
            </a:r>
            <a:endParaRPr sz="2800" b="1">
              <a:latin typeface="Arial"/>
              <a:ea typeface="Arial"/>
              <a:cs typeface="Arial"/>
              <a:sym typeface="Arial"/>
            </a:endParaRPr>
          </a:p>
        </p:txBody>
      </p:sp>
      <p:sp>
        <p:nvSpPr>
          <p:cNvPr id="109" name="Google Shape;109;p16"/>
          <p:cNvSpPr txBox="1">
            <a:spLocks noGrp="1"/>
          </p:cNvSpPr>
          <p:nvPr>
            <p:ph type="body" idx="1"/>
          </p:nvPr>
        </p:nvSpPr>
        <p:spPr>
          <a:xfrm>
            <a:off x="262099" y="507081"/>
            <a:ext cx="8761133" cy="5755697"/>
          </a:xfrm>
          <a:prstGeom prst="rect">
            <a:avLst/>
          </a:prstGeom>
          <a:noFill/>
          <a:ln>
            <a:noFill/>
          </a:ln>
        </p:spPr>
        <p:txBody>
          <a:bodyPr spcFirstLastPara="1" wrap="square" lIns="91425" tIns="45700" rIns="91425" bIns="45700" anchor="t" anchorCtr="0">
            <a:noAutofit/>
          </a:bodyPr>
          <a:lstStyle/>
          <a:p>
            <a:pPr marL="269081" lvl="0" indent="-269081">
              <a:lnSpc>
                <a:spcPct val="100000"/>
              </a:lnSpc>
              <a:spcBef>
                <a:spcPts val="0"/>
              </a:spcBef>
              <a:buSzPts val="2000"/>
              <a:buNone/>
            </a:pPr>
            <a:r>
              <a:rPr lang="en-US" sz="2000" dirty="0">
                <a:latin typeface="Arial"/>
                <a:ea typeface="Arial"/>
                <a:cs typeface="Arial"/>
                <a:sym typeface="Arial"/>
              </a:rPr>
              <a:t>1. </a:t>
            </a:r>
            <a:r>
              <a:rPr lang="en-US" altLang="zh-TW" sz="2000" dirty="0">
                <a:solidFill>
                  <a:srgbClr val="FF0000"/>
                </a:solidFill>
                <a:latin typeface="Arial"/>
                <a:ea typeface="Arial"/>
                <a:cs typeface="Arial"/>
                <a:sym typeface="Arial"/>
              </a:rPr>
              <a:t>(20%)</a:t>
            </a:r>
            <a:r>
              <a:rPr lang="zh-TW" altLang="en-US" sz="2000" dirty="0">
                <a:solidFill>
                  <a:srgbClr val="FF0000"/>
                </a:solidFill>
                <a:latin typeface="Arial"/>
                <a:ea typeface="Arial"/>
                <a:cs typeface="Arial"/>
                <a:sym typeface="Arial"/>
              </a:rPr>
              <a:t> </a:t>
            </a:r>
            <a:r>
              <a:rPr lang="en-US" sz="2000" dirty="0">
                <a:latin typeface="Arial"/>
                <a:ea typeface="Arial"/>
                <a:cs typeface="Arial"/>
                <a:sym typeface="Arial"/>
              </a:rPr>
              <a:t>Find Contour		</a:t>
            </a:r>
            <a:r>
              <a:rPr lang="en-US" altLang="zh-TW" sz="2000" dirty="0">
                <a:latin typeface="Arial"/>
                <a:ea typeface="Arial"/>
                <a:cs typeface="Arial"/>
                <a:sym typeface="Arial"/>
              </a:rPr>
              <a:t>(</a:t>
            </a:r>
            <a:r>
              <a:rPr lang="zh-TW" altLang="en-US" sz="2000" dirty="0">
                <a:latin typeface="Arial"/>
                <a:ea typeface="Arial"/>
                <a:cs typeface="Arial"/>
                <a:sym typeface="Arial"/>
              </a:rPr>
              <a:t>出題：</a:t>
            </a:r>
            <a:r>
              <a:rPr lang="en-US" sz="2000" dirty="0">
                <a:latin typeface="Arial"/>
                <a:ea typeface="Arial"/>
                <a:cs typeface="Arial"/>
                <a:sym typeface="Arial"/>
              </a:rPr>
              <a:t>Shan)</a:t>
            </a:r>
            <a:endParaRPr dirty="0"/>
          </a:p>
          <a:p>
            <a:pPr marL="266700" lvl="0" indent="0">
              <a:lnSpc>
                <a:spcPct val="100000"/>
              </a:lnSpc>
              <a:buSzPts val="1600"/>
              <a:buNone/>
            </a:pPr>
            <a:r>
              <a:rPr lang="en-US" sz="1600" dirty="0">
                <a:latin typeface="Arial"/>
                <a:ea typeface="Arial"/>
                <a:cs typeface="Arial"/>
                <a:sym typeface="Arial"/>
              </a:rPr>
              <a:t>1.1 </a:t>
            </a:r>
            <a:r>
              <a:rPr lang="en-US" altLang="zh-TW" sz="1600" dirty="0"/>
              <a:t>(10%) </a:t>
            </a:r>
            <a:r>
              <a:rPr lang="en-US" sz="1600" dirty="0">
                <a:latin typeface="Arial"/>
                <a:ea typeface="Arial"/>
                <a:cs typeface="Arial"/>
                <a:sym typeface="Arial"/>
              </a:rPr>
              <a:t>Draw Contour</a:t>
            </a:r>
            <a:endParaRPr dirty="0"/>
          </a:p>
          <a:p>
            <a:pPr marL="266700" lvl="1" indent="0">
              <a:lnSpc>
                <a:spcPct val="100000"/>
              </a:lnSpc>
              <a:buSzPts val="1600"/>
              <a:buNone/>
            </a:pPr>
            <a:r>
              <a:rPr lang="en-US" sz="1600" dirty="0">
                <a:latin typeface="Arial"/>
                <a:ea typeface="Arial"/>
                <a:cs typeface="Arial"/>
                <a:sym typeface="Arial"/>
              </a:rPr>
              <a:t>1.2 </a:t>
            </a:r>
            <a:r>
              <a:rPr lang="en-US" altLang="zh-TW" sz="1600" dirty="0"/>
              <a:t>(10%) </a:t>
            </a:r>
            <a:r>
              <a:rPr lang="en-US" sz="1600" dirty="0">
                <a:latin typeface="Arial"/>
                <a:ea typeface="Arial"/>
                <a:cs typeface="Arial"/>
                <a:sym typeface="Arial"/>
              </a:rPr>
              <a:t>Count Coins</a:t>
            </a:r>
            <a:endParaRPr sz="1600" dirty="0">
              <a:latin typeface="Arial"/>
              <a:ea typeface="Arial"/>
              <a:cs typeface="Arial"/>
              <a:sym typeface="Arial"/>
            </a:endParaRPr>
          </a:p>
          <a:p>
            <a:pPr marL="269875" lvl="1" indent="-269875">
              <a:lnSpc>
                <a:spcPct val="100000"/>
              </a:lnSpc>
              <a:buSzPts val="2000"/>
              <a:buNone/>
            </a:pPr>
            <a:r>
              <a:rPr lang="en-US" sz="2000" dirty="0">
                <a:latin typeface="Arial"/>
                <a:ea typeface="Arial"/>
                <a:cs typeface="Arial"/>
                <a:sym typeface="Arial"/>
              </a:rPr>
              <a:t>2. </a:t>
            </a:r>
            <a:r>
              <a:rPr lang="en-US" sz="2000" dirty="0">
                <a:solidFill>
                  <a:srgbClr val="FF0000"/>
                </a:solidFill>
                <a:latin typeface="Arial"/>
                <a:ea typeface="Arial"/>
                <a:cs typeface="Arial"/>
                <a:sym typeface="Arial"/>
              </a:rPr>
              <a:t>(20%) </a:t>
            </a:r>
            <a:r>
              <a:rPr lang="en-US" sz="2000" dirty="0">
                <a:latin typeface="Arial"/>
                <a:ea typeface="Arial"/>
                <a:cs typeface="Arial"/>
                <a:sym typeface="Arial"/>
              </a:rPr>
              <a:t>Camera Calibration	(</a:t>
            </a:r>
            <a:r>
              <a:rPr lang="zh-TW" altLang="en-US" sz="2000" dirty="0">
                <a:latin typeface="Arial"/>
                <a:ea typeface="Arial"/>
                <a:cs typeface="Arial"/>
                <a:sym typeface="Arial"/>
              </a:rPr>
              <a:t>出題：</a:t>
            </a:r>
            <a:r>
              <a:rPr lang="en-US" altLang="zh-TW" sz="2000" dirty="0">
                <a:latin typeface="Arial"/>
                <a:ea typeface="Arial"/>
                <a:cs typeface="Arial"/>
                <a:sym typeface="Arial"/>
              </a:rPr>
              <a:t>Max</a:t>
            </a:r>
            <a:r>
              <a:rPr lang="en-US" sz="2000" dirty="0">
                <a:latin typeface="Arial"/>
                <a:ea typeface="Arial"/>
                <a:cs typeface="Arial"/>
                <a:sym typeface="Arial"/>
              </a:rPr>
              <a:t>)</a:t>
            </a:r>
          </a:p>
          <a:p>
            <a:pPr marL="0" indent="273050">
              <a:lnSpc>
                <a:spcPct val="100000"/>
              </a:lnSpc>
              <a:buNone/>
            </a:pPr>
            <a:r>
              <a:rPr lang="en-US" altLang="zh-TW" sz="1600" dirty="0">
                <a:latin typeface="+mn-lt"/>
                <a:cs typeface="Calibri" panose="020F0502020204030204" pitchFamily="34" charset="0"/>
              </a:rPr>
              <a:t>2.1 (5%)</a:t>
            </a:r>
            <a:r>
              <a:rPr lang="zh-TW" altLang="en-US" sz="1600" dirty="0">
                <a:latin typeface="+mn-lt"/>
                <a:cs typeface="Calibri" panose="020F0502020204030204" pitchFamily="34" charset="0"/>
              </a:rPr>
              <a:t> </a:t>
            </a:r>
            <a:r>
              <a:rPr lang="en-US" altLang="zh-TW" sz="1600" dirty="0">
                <a:latin typeface="+mn-lt"/>
                <a:cs typeface="Calibri" panose="020F0502020204030204" pitchFamily="34" charset="0"/>
              </a:rPr>
              <a:t>Corner detection </a:t>
            </a:r>
          </a:p>
          <a:p>
            <a:pPr marL="0" lvl="1" indent="273050">
              <a:lnSpc>
                <a:spcPct val="100000"/>
              </a:lnSpc>
              <a:buNone/>
            </a:pPr>
            <a:r>
              <a:rPr lang="en-US" altLang="zh-TW" sz="1600" dirty="0">
                <a:latin typeface="+mn-lt"/>
                <a:cs typeface="Calibri" panose="020F0502020204030204" pitchFamily="34" charset="0"/>
              </a:rPr>
              <a:t>2.2 (5%)</a:t>
            </a:r>
            <a:r>
              <a:rPr lang="zh-TW" altLang="en-US" sz="1600" dirty="0">
                <a:latin typeface="+mn-lt"/>
                <a:cs typeface="Calibri" panose="020F0502020204030204" pitchFamily="34" charset="0"/>
              </a:rPr>
              <a:t> </a:t>
            </a:r>
            <a:r>
              <a:rPr lang="en-US" altLang="zh-TW" sz="1600" dirty="0">
                <a:latin typeface="+mn-lt"/>
                <a:cs typeface="Calibri" panose="020F0502020204030204" pitchFamily="34" charset="0"/>
              </a:rPr>
              <a:t>Find the intrinsic matrix </a:t>
            </a:r>
          </a:p>
          <a:p>
            <a:pPr marL="0" lvl="1" indent="273050">
              <a:lnSpc>
                <a:spcPct val="100000"/>
              </a:lnSpc>
              <a:buNone/>
            </a:pPr>
            <a:r>
              <a:rPr lang="en-US" altLang="zh-TW" sz="1600" dirty="0">
                <a:latin typeface="+mn-lt"/>
                <a:cs typeface="Calibri" panose="020F0502020204030204" pitchFamily="34" charset="0"/>
              </a:rPr>
              <a:t>2.3 (5%)</a:t>
            </a:r>
            <a:r>
              <a:rPr lang="zh-TW" altLang="en-US" sz="1600" dirty="0">
                <a:latin typeface="+mn-lt"/>
                <a:cs typeface="Calibri" panose="020F0502020204030204" pitchFamily="34" charset="0"/>
              </a:rPr>
              <a:t> </a:t>
            </a:r>
            <a:r>
              <a:rPr lang="en-US" altLang="zh-TW" sz="1600" dirty="0">
                <a:latin typeface="+mn-lt"/>
                <a:cs typeface="Calibri" panose="020F0502020204030204" pitchFamily="34" charset="0"/>
              </a:rPr>
              <a:t>Find the extrinsic matrix </a:t>
            </a:r>
          </a:p>
          <a:p>
            <a:pPr marL="0" lvl="1" indent="273050">
              <a:lnSpc>
                <a:spcPct val="100000"/>
              </a:lnSpc>
              <a:buNone/>
            </a:pPr>
            <a:r>
              <a:rPr lang="en-US" altLang="zh-TW" sz="1600" dirty="0">
                <a:latin typeface="+mn-lt"/>
                <a:cs typeface="Calibri" panose="020F0502020204030204" pitchFamily="34" charset="0"/>
              </a:rPr>
              <a:t>2.4 (5%)</a:t>
            </a:r>
            <a:r>
              <a:rPr lang="zh-TW" altLang="en-US" sz="1600" dirty="0">
                <a:latin typeface="+mn-lt"/>
                <a:cs typeface="Calibri" panose="020F0502020204030204" pitchFamily="34" charset="0"/>
              </a:rPr>
              <a:t> </a:t>
            </a:r>
            <a:r>
              <a:rPr lang="en-US" altLang="zh-TW" sz="1600" dirty="0">
                <a:latin typeface="+mn-lt"/>
                <a:cs typeface="Calibri" panose="020F0502020204030204" pitchFamily="34" charset="0"/>
              </a:rPr>
              <a:t>Find the distortion matrix </a:t>
            </a:r>
            <a:endParaRPr lang="en-US" sz="2000" dirty="0">
              <a:latin typeface="Arial"/>
              <a:ea typeface="Arial"/>
              <a:cs typeface="Arial"/>
              <a:sym typeface="Arial"/>
            </a:endParaRPr>
          </a:p>
          <a:p>
            <a:pPr marL="269875" lvl="1" indent="-269875">
              <a:lnSpc>
                <a:spcPct val="100000"/>
              </a:lnSpc>
              <a:buSzPts val="2000"/>
              <a:buNone/>
            </a:pPr>
            <a:r>
              <a:rPr lang="en-US" altLang="zh-CN" sz="2000" dirty="0">
                <a:latin typeface="+mn-lt"/>
                <a:ea typeface="Arial"/>
                <a:cs typeface="Arial"/>
                <a:sym typeface="Arial"/>
              </a:rPr>
              <a:t>3.</a:t>
            </a:r>
            <a:r>
              <a:rPr lang="en-US" altLang="zh-TW" dirty="0">
                <a:latin typeface="+mn-lt"/>
              </a:rPr>
              <a:t> </a:t>
            </a:r>
            <a:r>
              <a:rPr lang="en-US" altLang="zh-TW" sz="2000" dirty="0">
                <a:solidFill>
                  <a:srgbClr val="FF0000"/>
                </a:solidFill>
                <a:latin typeface="+mn-lt"/>
                <a:cs typeface="Arial"/>
              </a:rPr>
              <a:t>(20%) </a:t>
            </a:r>
            <a:r>
              <a:rPr lang="en-US" altLang="zh-TW" sz="2000" dirty="0">
                <a:latin typeface="Arial"/>
                <a:cs typeface="Arial"/>
              </a:rPr>
              <a:t>Augmented Reality </a:t>
            </a:r>
            <a:r>
              <a:rPr lang="en-US" altLang="zh-TW" sz="2000" dirty="0">
                <a:latin typeface="+mn-lt"/>
              </a:rPr>
              <a:t>	(</a:t>
            </a:r>
            <a:r>
              <a:rPr lang="zh-TW" altLang="en-US" sz="2000" dirty="0">
                <a:latin typeface="+mn-lt"/>
              </a:rPr>
              <a:t>出題：</a:t>
            </a:r>
            <a:r>
              <a:rPr lang="en-US" altLang="zh-TW" sz="2000" dirty="0">
                <a:latin typeface="+mn-lt"/>
              </a:rPr>
              <a:t>Oran)</a:t>
            </a:r>
            <a:endParaRPr lang="en-US" altLang="zh-CN" sz="2000" dirty="0">
              <a:latin typeface="+mn-lt"/>
              <a:ea typeface="Arial"/>
              <a:cs typeface="Arial"/>
              <a:sym typeface="Arial"/>
            </a:endParaRPr>
          </a:p>
          <a:p>
            <a:pPr marL="269875" lvl="1" indent="-269875">
              <a:lnSpc>
                <a:spcPct val="100000"/>
              </a:lnSpc>
              <a:buSzPts val="2000"/>
              <a:buNone/>
            </a:pPr>
            <a:r>
              <a:rPr lang="en-US" altLang="zh-CN" sz="2000" dirty="0">
                <a:latin typeface="+mn-lt"/>
                <a:ea typeface="Arial"/>
                <a:cs typeface="Arial"/>
                <a:sym typeface="Arial"/>
              </a:rPr>
              <a:t>4. </a:t>
            </a:r>
            <a:r>
              <a:rPr lang="en-US" altLang="zh-TW" sz="2000" dirty="0">
                <a:solidFill>
                  <a:srgbClr val="FF0000"/>
                </a:solidFill>
                <a:latin typeface="+mn-lt"/>
                <a:ea typeface="Arial"/>
                <a:cs typeface="Arial"/>
                <a:sym typeface="Arial"/>
              </a:rPr>
              <a:t>(20%)</a:t>
            </a:r>
            <a:r>
              <a:rPr lang="zh-TW" altLang="en-US" sz="2000" dirty="0">
                <a:solidFill>
                  <a:srgbClr val="FF0000"/>
                </a:solidFill>
                <a:latin typeface="+mn-lt"/>
                <a:ea typeface="Arial"/>
                <a:cs typeface="Arial"/>
                <a:sym typeface="Arial"/>
              </a:rPr>
              <a:t> </a:t>
            </a:r>
            <a:r>
              <a:rPr lang="en-US" altLang="zh-CN" sz="2000" dirty="0">
                <a:latin typeface="+mn-lt"/>
                <a:ea typeface="Arial"/>
                <a:cs typeface="Arial"/>
                <a:sym typeface="Arial"/>
              </a:rPr>
              <a:t>Stereo Disparity Map	</a:t>
            </a:r>
            <a:r>
              <a:rPr lang="en-US" altLang="zh-TW" sz="2000" dirty="0">
                <a:latin typeface="+mn-lt"/>
                <a:ea typeface="Arial"/>
                <a:cs typeface="Arial"/>
                <a:sym typeface="Arial"/>
              </a:rPr>
              <a:t>(</a:t>
            </a:r>
            <a:r>
              <a:rPr lang="en-US" altLang="zh-TW" sz="2000" dirty="0" err="1">
                <a:latin typeface="+mn-lt"/>
                <a:ea typeface="Arial"/>
                <a:cs typeface="Arial"/>
                <a:sym typeface="Arial"/>
              </a:rPr>
              <a:t>出題：Oran</a:t>
            </a:r>
            <a:r>
              <a:rPr lang="en-US" altLang="zh-TW" sz="2000" dirty="0">
                <a:latin typeface="+mn-lt"/>
                <a:ea typeface="Arial"/>
                <a:cs typeface="Arial"/>
                <a:sym typeface="Arial"/>
              </a:rPr>
              <a:t>)</a:t>
            </a:r>
            <a:endParaRPr lang="en-US" altLang="zh-CN" sz="2000" dirty="0">
              <a:latin typeface="+mn-lt"/>
              <a:ea typeface="Arial"/>
              <a:cs typeface="Arial"/>
              <a:sym typeface="Arial"/>
            </a:endParaRPr>
          </a:p>
          <a:p>
            <a:pPr marL="269875" lvl="1" indent="-269875">
              <a:lnSpc>
                <a:spcPct val="100000"/>
              </a:lnSpc>
              <a:buSzPts val="2000"/>
              <a:buNone/>
            </a:pPr>
            <a:r>
              <a:rPr lang="en-US" altLang="zh-CN" sz="1600" dirty="0">
                <a:latin typeface="+mn-lt"/>
                <a:ea typeface="Arial"/>
                <a:cs typeface="Arial"/>
                <a:sym typeface="Arial"/>
              </a:rPr>
              <a:t>	4.1 </a:t>
            </a:r>
            <a:r>
              <a:rPr lang="en-US" altLang="zh-CN" sz="1600" dirty="0">
                <a:latin typeface="+mn-lt"/>
              </a:rPr>
              <a:t>(10%)</a:t>
            </a:r>
            <a:r>
              <a:rPr lang="zh-TW" altLang="en-US" sz="1600" dirty="0">
                <a:latin typeface="+mn-lt"/>
              </a:rPr>
              <a:t> </a:t>
            </a:r>
            <a:r>
              <a:rPr lang="en-US" altLang="zh-CN" sz="1600" dirty="0">
                <a:latin typeface="+mn-lt"/>
                <a:ea typeface="Arial"/>
                <a:cs typeface="Arial"/>
                <a:sym typeface="Arial"/>
              </a:rPr>
              <a:t>Compute disparity map</a:t>
            </a:r>
            <a:endParaRPr lang="en-US" altLang="zh-CN" sz="1600" dirty="0">
              <a:latin typeface="+mn-lt"/>
            </a:endParaRPr>
          </a:p>
          <a:p>
            <a:pPr marL="269875" lvl="1" indent="-269875">
              <a:lnSpc>
                <a:spcPct val="100000"/>
              </a:lnSpc>
              <a:buSzPts val="2000"/>
              <a:buNone/>
            </a:pPr>
            <a:r>
              <a:rPr lang="en-US" altLang="zh-CN" sz="1600" dirty="0">
                <a:latin typeface="+mn-lt"/>
                <a:ea typeface="Arial"/>
                <a:cs typeface="Arial"/>
                <a:sym typeface="Arial"/>
              </a:rPr>
              <a:t>	</a:t>
            </a:r>
            <a:r>
              <a:rPr lang="en-US" altLang="zh-CN" sz="1600" dirty="0">
                <a:latin typeface="+mn-lt"/>
                <a:cs typeface="Arial"/>
                <a:sym typeface="Arial"/>
              </a:rPr>
              <a:t>4.2 </a:t>
            </a:r>
            <a:r>
              <a:rPr lang="en-US" altLang="zh-CN" sz="1600" dirty="0">
                <a:latin typeface="+mn-lt"/>
                <a:cs typeface="Arial"/>
              </a:rPr>
              <a:t>(10%)</a:t>
            </a:r>
            <a:r>
              <a:rPr lang="zh-TW" altLang="en-US" sz="1600" dirty="0">
                <a:latin typeface="+mn-lt"/>
                <a:cs typeface="Arial"/>
              </a:rPr>
              <a:t> </a:t>
            </a:r>
            <a:r>
              <a:rPr lang="en-US" altLang="zh-TW" sz="1600" dirty="0">
                <a:latin typeface="+mn-lt"/>
                <a:cs typeface="Arial"/>
                <a:sym typeface="Arial"/>
              </a:rPr>
              <a:t>Calculate the depth</a:t>
            </a:r>
            <a:endParaRPr lang="en-US" altLang="zh-CN" sz="1600" dirty="0">
              <a:latin typeface="+mn-lt"/>
              <a:cs typeface="Arial"/>
            </a:endParaRPr>
          </a:p>
          <a:p>
            <a:pPr marL="269875" lvl="1" indent="-269875">
              <a:lnSpc>
                <a:spcPct val="100000"/>
              </a:lnSpc>
              <a:buSzPts val="2000"/>
              <a:buNone/>
            </a:pPr>
            <a:r>
              <a:rPr lang="en-US" altLang="zh-CN" sz="2000" dirty="0">
                <a:latin typeface="+mn-lt"/>
              </a:rPr>
              <a:t>5. </a:t>
            </a:r>
            <a:r>
              <a:rPr lang="en-US" altLang="zh-CN" sz="2000" dirty="0">
                <a:solidFill>
                  <a:srgbClr val="FF0000"/>
                </a:solidFill>
                <a:latin typeface="+mn-lt"/>
              </a:rPr>
              <a:t>(20%) </a:t>
            </a:r>
            <a:r>
              <a:rPr lang="en-US" altLang="zh-CN" sz="2000" dirty="0">
                <a:latin typeface="+mn-lt"/>
              </a:rPr>
              <a:t>Dogs and Cats classification Using </a:t>
            </a:r>
            <a:r>
              <a:rPr lang="en-US" altLang="zh-TW" sz="2000" dirty="0">
                <a:latin typeface="+mn-lt"/>
              </a:rPr>
              <a:t>ResNet50</a:t>
            </a:r>
            <a:r>
              <a:rPr lang="en-US" altLang="zh-CN" sz="2000" dirty="0">
                <a:latin typeface="+mn-lt"/>
              </a:rPr>
              <a:t> 	(</a:t>
            </a:r>
            <a:r>
              <a:rPr lang="zh-TW" altLang="en-US" sz="2000" dirty="0">
                <a:latin typeface="+mn-lt"/>
              </a:rPr>
              <a:t>出題：</a:t>
            </a:r>
            <a:r>
              <a:rPr lang="en-US" altLang="zh-TW" sz="2000" dirty="0">
                <a:latin typeface="+mn-lt"/>
              </a:rPr>
              <a:t>Bill</a:t>
            </a:r>
            <a:r>
              <a:rPr lang="en-US" altLang="zh-CN" sz="2000" dirty="0">
                <a:latin typeface="+mn-lt"/>
              </a:rPr>
              <a:t>)</a:t>
            </a:r>
          </a:p>
          <a:p>
            <a:pPr marL="269875" lvl="1" indent="-269875">
              <a:lnSpc>
                <a:spcPct val="100000"/>
              </a:lnSpc>
              <a:buSzPts val="2000"/>
              <a:buNone/>
            </a:pPr>
            <a:endParaRPr sz="1600" dirty="0">
              <a:latin typeface="Arial"/>
              <a:ea typeface="Arial"/>
              <a:cs typeface="Arial"/>
              <a:sym typeface="Arial"/>
            </a:endParaRPr>
          </a:p>
        </p:txBody>
      </p:sp>
      <p:sp>
        <p:nvSpPr>
          <p:cNvPr id="110" name="Google Shape;110;p16"/>
          <p:cNvSpPr txBox="1">
            <a:spLocks noGrp="1"/>
          </p:cNvSpPr>
          <p:nvPr>
            <p:ph type="sldNum" idx="12"/>
          </p:nvPr>
        </p:nvSpPr>
        <p:spPr>
          <a:xfrm>
            <a:off x="7086603" y="6584156"/>
            <a:ext cx="2057399" cy="273844"/>
          </a:xfrm>
          <a:prstGeom prst="rect">
            <a:avLst/>
          </a:prstGeom>
          <a:noFill/>
          <a:ln>
            <a:noFill/>
          </a:ln>
        </p:spPr>
        <p:txBody>
          <a:bodyPr spcFirstLastPara="1" wrap="square" lIns="68550" tIns="34275" rIns="68550" bIns="34275" anchor="ctr" anchorCtr="0">
            <a:noAutofit/>
          </a:bodyPr>
          <a:lstStyle/>
          <a:p>
            <a:pPr marL="0" lvl="0" indent="0" algn="r" rtl="0">
              <a:spcBef>
                <a:spcPts val="0"/>
              </a:spcBef>
              <a:spcAft>
                <a:spcPts val="0"/>
              </a:spcAft>
              <a:buNone/>
            </a:pPr>
            <a:fld id="{00000000-1234-1234-1234-123412341234}" type="slidenum">
              <a:rPr lang="en-US" sz="900">
                <a:solidFill>
                  <a:srgbClr val="888888"/>
                </a:solidFill>
                <a:latin typeface="Calibri"/>
                <a:ea typeface="Calibri"/>
                <a:cs typeface="Calibri"/>
                <a:sym typeface="Calibri"/>
              </a:rPr>
              <a:t>4</a:t>
            </a:fld>
            <a:endParaRPr sz="900">
              <a:solidFill>
                <a:srgbClr val="888888"/>
              </a:solidFill>
              <a:latin typeface="Calibri"/>
              <a:ea typeface="Calibri"/>
              <a:cs typeface="Calibri"/>
              <a:sym typeface="Calibri"/>
            </a:endParaRPr>
          </a:p>
        </p:txBody>
      </p:sp>
      <p:sp>
        <p:nvSpPr>
          <p:cNvPr id="2" name="文字方塊 1">
            <a:extLst>
              <a:ext uri="{FF2B5EF4-FFF2-40B4-BE49-F238E27FC236}">
                <a16:creationId xmlns:a16="http://schemas.microsoft.com/office/drawing/2014/main" id="{FB6ACD39-697B-4B95-AC32-D112A5F2260C}"/>
              </a:ext>
            </a:extLst>
          </p:cNvPr>
          <p:cNvSpPr txBox="1"/>
          <p:nvPr/>
        </p:nvSpPr>
        <p:spPr>
          <a:xfrm>
            <a:off x="6673623" y="507081"/>
            <a:ext cx="1126836" cy="307777"/>
          </a:xfrm>
          <a:prstGeom prst="rect">
            <a:avLst/>
          </a:prstGeom>
          <a:noFill/>
        </p:spPr>
        <p:txBody>
          <a:bodyPr wrap="square" rtlCol="0">
            <a:spAutoFit/>
          </a:bodyPr>
          <a:lstStyle/>
          <a:p>
            <a:r>
              <a:rPr lang="en-US" altLang="zh-TW" dirty="0"/>
              <a:t>UI</a:t>
            </a:r>
            <a:r>
              <a:rPr lang="zh-TW" altLang="en-US" dirty="0"/>
              <a:t> </a:t>
            </a:r>
            <a:r>
              <a:rPr lang="en-US" altLang="zh-TW" dirty="0"/>
              <a:t>Example</a:t>
            </a:r>
            <a:endParaRPr lang="zh-TW" altLang="en-US" dirty="0"/>
          </a:p>
        </p:txBody>
      </p:sp>
      <p:pic>
        <p:nvPicPr>
          <p:cNvPr id="3" name="圖片 2">
            <a:extLst>
              <a:ext uri="{FF2B5EF4-FFF2-40B4-BE49-F238E27FC236}">
                <a16:creationId xmlns:a16="http://schemas.microsoft.com/office/drawing/2014/main" id="{C547BD3F-6CC0-455B-8B46-69A5E82C3192}"/>
              </a:ext>
            </a:extLst>
          </p:cNvPr>
          <p:cNvPicPr>
            <a:picLocks noChangeAspect="1"/>
          </p:cNvPicPr>
          <p:nvPr/>
        </p:nvPicPr>
        <p:blipFill>
          <a:blip r:embed="rId3"/>
          <a:stretch>
            <a:fillRect/>
          </a:stretch>
        </p:blipFill>
        <p:spPr>
          <a:xfrm>
            <a:off x="5571618" y="814858"/>
            <a:ext cx="3451614" cy="3202731"/>
          </a:xfrm>
          <a:prstGeom prst="rect">
            <a:avLst/>
          </a:prstGeom>
        </p:spPr>
      </p:pic>
      <p:sp>
        <p:nvSpPr>
          <p:cNvPr id="5" name="矩形 4">
            <a:extLst>
              <a:ext uri="{FF2B5EF4-FFF2-40B4-BE49-F238E27FC236}">
                <a16:creationId xmlns:a16="http://schemas.microsoft.com/office/drawing/2014/main" id="{6D85B835-D50B-46B4-B47A-DCF99175F5DA}"/>
              </a:ext>
            </a:extLst>
          </p:cNvPr>
          <p:cNvSpPr/>
          <p:nvPr/>
        </p:nvSpPr>
        <p:spPr>
          <a:xfrm>
            <a:off x="7588250" y="825367"/>
            <a:ext cx="730250" cy="137642"/>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4DD6408B-498A-4E91-9362-D5EDA679FA9F}"/>
              </a:ext>
            </a:extLst>
          </p:cNvPr>
          <p:cNvSpPr txBox="1"/>
          <p:nvPr/>
        </p:nvSpPr>
        <p:spPr>
          <a:xfrm>
            <a:off x="7510545" y="790811"/>
            <a:ext cx="1276349" cy="184666"/>
          </a:xfrm>
          <a:prstGeom prst="rect">
            <a:avLst/>
          </a:prstGeom>
          <a:noFill/>
        </p:spPr>
        <p:txBody>
          <a:bodyPr wrap="square" rtlCol="0">
            <a:spAutoFit/>
          </a:bodyPr>
          <a:lstStyle/>
          <a:p>
            <a:r>
              <a:rPr lang="en-US" altLang="zh-TW" sz="600" dirty="0">
                <a:solidFill>
                  <a:schemeClr val="tx1"/>
                </a:solidFill>
              </a:rPr>
              <a:t>Augmented Reality</a:t>
            </a:r>
            <a:endParaRPr lang="zh-CN" altLang="en-US" sz="600" dirty="0">
              <a:solidFill>
                <a:schemeClr val="tx1"/>
              </a:solidFill>
            </a:endParaRPr>
          </a:p>
        </p:txBody>
      </p:sp>
      <p:sp>
        <p:nvSpPr>
          <p:cNvPr id="10" name="矩形 9">
            <a:extLst>
              <a:ext uri="{FF2B5EF4-FFF2-40B4-BE49-F238E27FC236}">
                <a16:creationId xmlns:a16="http://schemas.microsoft.com/office/drawing/2014/main" id="{9E6D011E-CCC9-4C93-8B99-3E1AFEA89D83}"/>
              </a:ext>
            </a:extLst>
          </p:cNvPr>
          <p:cNvSpPr/>
          <p:nvPr/>
        </p:nvSpPr>
        <p:spPr>
          <a:xfrm>
            <a:off x="7720094" y="1151556"/>
            <a:ext cx="979405" cy="184665"/>
          </a:xfrm>
          <a:prstGeom prst="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81FC7FF3-13C0-4389-975A-EA26A682FAEA}"/>
              </a:ext>
            </a:extLst>
          </p:cNvPr>
          <p:cNvSpPr txBox="1"/>
          <p:nvPr/>
        </p:nvSpPr>
        <p:spPr>
          <a:xfrm>
            <a:off x="7605552" y="1146661"/>
            <a:ext cx="1276349" cy="184666"/>
          </a:xfrm>
          <a:prstGeom prst="rect">
            <a:avLst/>
          </a:prstGeom>
          <a:noFill/>
        </p:spPr>
        <p:txBody>
          <a:bodyPr wrap="square" rtlCol="0">
            <a:spAutoFit/>
          </a:bodyPr>
          <a:lstStyle/>
          <a:p>
            <a:r>
              <a:rPr lang="en-US" altLang="zh-TW" sz="600" dirty="0">
                <a:solidFill>
                  <a:schemeClr val="tx1"/>
                </a:solidFill>
              </a:rPr>
              <a:t>3.1 Augmented Reality</a:t>
            </a:r>
            <a:endParaRPr lang="zh-CN" altLang="en-US" sz="600" dirty="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7"/>
          <p:cNvSpPr txBox="1">
            <a:spLocks noGrp="1"/>
          </p:cNvSpPr>
          <p:nvPr>
            <p:ph type="title"/>
          </p:nvPr>
        </p:nvSpPr>
        <p:spPr>
          <a:xfrm>
            <a:off x="0" y="18256"/>
            <a:ext cx="9144000" cy="682499"/>
          </a:xfrm>
          <a:prstGeom prst="rect">
            <a:avLst/>
          </a:prstGeom>
          <a:noFill/>
          <a:ln>
            <a:noFill/>
          </a:ln>
        </p:spPr>
        <p:txBody>
          <a:bodyPr spcFirstLastPara="1" wrap="square" lIns="91425" tIns="91425" rIns="91425" bIns="91425" anchor="ctr" anchorCtr="0">
            <a:noAutofit/>
          </a:bodyPr>
          <a:lstStyle/>
          <a:p>
            <a:pPr lvl="0">
              <a:buSzPts val="2800"/>
            </a:pPr>
            <a:r>
              <a:rPr lang="en-US" sz="2800" b="1" dirty="0">
                <a:latin typeface="+mj-lt"/>
                <a:ea typeface="Times New Roman"/>
                <a:cs typeface="Calibri" panose="020F0502020204030204" pitchFamily="34" charset="0"/>
                <a:sym typeface="Times New Roman"/>
              </a:rPr>
              <a:t>1. (20%) Find Contour </a:t>
            </a:r>
            <a:r>
              <a:rPr lang="en-US" sz="2800" b="1" dirty="0">
                <a:latin typeface="Calibri" panose="020F0502020204030204" pitchFamily="34" charset="0"/>
                <a:ea typeface="Times New Roman"/>
                <a:cs typeface="Calibri" panose="020F0502020204030204" pitchFamily="34" charset="0"/>
                <a:sym typeface="Times New Roman"/>
              </a:rPr>
              <a:t>			</a:t>
            </a:r>
            <a:r>
              <a:rPr lang="en-US" b="1" dirty="0">
                <a:latin typeface="Calibri" panose="020F0502020204030204" pitchFamily="34" charset="0"/>
                <a:ea typeface="Times New Roman"/>
                <a:cs typeface="Calibri" panose="020F0502020204030204" pitchFamily="34" charset="0"/>
                <a:sym typeface="Times New Roman"/>
              </a:rPr>
              <a:t>	</a:t>
            </a:r>
            <a:r>
              <a:rPr lang="en-US" altLang="zh-TW"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a:t>
            </a:r>
            <a:r>
              <a:rPr lang="en-US" altLang="zh-TW" sz="2000" dirty="0" err="1">
                <a:latin typeface="Calibri" panose="020F0502020204030204" pitchFamily="34" charset="0"/>
                <a:cs typeface="Calibri" panose="020F0502020204030204" pitchFamily="34" charset="0"/>
              </a:rPr>
              <a:t>出題：Shan</a:t>
            </a:r>
            <a:r>
              <a:rPr lang="en-US" altLang="zh-TW" sz="2000" dirty="0">
                <a:latin typeface="Calibri" panose="020F0502020204030204" pitchFamily="34" charset="0"/>
                <a:cs typeface="Calibri" panose="020F0502020204030204" pitchFamily="34" charset="0"/>
              </a:rPr>
              <a:t>)</a:t>
            </a:r>
            <a:endParaRPr b="1" dirty="0">
              <a:latin typeface="Calibri" panose="020F0502020204030204" pitchFamily="34" charset="0"/>
              <a:ea typeface="Times New Roman"/>
              <a:cs typeface="Calibri" panose="020F0502020204030204" pitchFamily="34" charset="0"/>
              <a:sym typeface="Times New Roman"/>
            </a:endParaRPr>
          </a:p>
        </p:txBody>
      </p:sp>
      <p:sp>
        <p:nvSpPr>
          <p:cNvPr id="130" name="Google Shape;130;p7"/>
          <p:cNvSpPr txBox="1">
            <a:spLocks noGrp="1"/>
          </p:cNvSpPr>
          <p:nvPr>
            <p:ph type="body" idx="1"/>
          </p:nvPr>
        </p:nvSpPr>
        <p:spPr>
          <a:xfrm>
            <a:off x="36587" y="608264"/>
            <a:ext cx="9070825" cy="5641471"/>
          </a:xfrm>
          <a:prstGeom prst="rect">
            <a:avLst/>
          </a:prstGeom>
          <a:noFill/>
          <a:ln>
            <a:noFill/>
          </a:ln>
        </p:spPr>
        <p:txBody>
          <a:bodyPr spcFirstLastPara="1" wrap="square" lIns="91425" tIns="91425" rIns="91425" bIns="91425" anchor="t" anchorCtr="0">
            <a:noAutofit/>
          </a:bodyPr>
          <a:lstStyle/>
          <a:p>
            <a:pPr marL="0" lvl="0" indent="0">
              <a:lnSpc>
                <a:spcPct val="150000"/>
              </a:lnSpc>
              <a:spcBef>
                <a:spcPts val="0"/>
              </a:spcBef>
              <a:buSzPts val="2400"/>
              <a:buNone/>
            </a:pPr>
            <a:r>
              <a:rPr lang="en-US" sz="2000" dirty="0">
                <a:latin typeface="Arial"/>
                <a:cs typeface="Arial"/>
              </a:rPr>
              <a:t>1.1 </a:t>
            </a:r>
            <a:r>
              <a:rPr lang="en-US" altLang="zh-TW" sz="2000" dirty="0">
                <a:latin typeface="Arial"/>
                <a:cs typeface="Arial"/>
              </a:rPr>
              <a:t>(10%) </a:t>
            </a:r>
            <a:r>
              <a:rPr lang="en-US" sz="2000" dirty="0">
                <a:latin typeface="Arial"/>
                <a:cs typeface="Arial"/>
              </a:rPr>
              <a:t>Draw Contour</a:t>
            </a:r>
            <a:endParaRPr sz="2000" dirty="0">
              <a:latin typeface="Arial"/>
              <a:cs typeface="Arial"/>
            </a:endParaRPr>
          </a:p>
          <a:p>
            <a:pPr marL="0" lvl="1" indent="0">
              <a:lnSpc>
                <a:spcPct val="150000"/>
              </a:lnSpc>
              <a:spcBef>
                <a:spcPts val="375"/>
              </a:spcBef>
              <a:buSzPts val="2400"/>
              <a:buNone/>
            </a:pPr>
            <a:r>
              <a:rPr lang="en-US" sz="2000" dirty="0">
                <a:latin typeface="Arial"/>
                <a:ea typeface="Arial"/>
                <a:cs typeface="Arial"/>
                <a:sym typeface="Arial"/>
              </a:rPr>
              <a:t>1.2 </a:t>
            </a:r>
            <a:r>
              <a:rPr lang="en-US" altLang="zh-TW" sz="2000" dirty="0">
                <a:latin typeface="Arial"/>
                <a:ea typeface="Arial"/>
                <a:cs typeface="Arial"/>
                <a:sym typeface="Arial"/>
              </a:rPr>
              <a:t>(10%) </a:t>
            </a:r>
            <a:r>
              <a:rPr lang="en-US" sz="2000" dirty="0">
                <a:latin typeface="Arial"/>
                <a:ea typeface="Arial"/>
                <a:cs typeface="Arial"/>
                <a:sym typeface="Arial"/>
              </a:rPr>
              <a:t>Count Coins</a:t>
            </a:r>
            <a:endParaRPr dirty="0"/>
          </a:p>
        </p:txBody>
      </p:sp>
      <p:sp>
        <p:nvSpPr>
          <p:cNvPr id="131" name="Google Shape;131;p7"/>
          <p:cNvSpPr txBox="1">
            <a:spLocks noGrp="1"/>
          </p:cNvSpPr>
          <p:nvPr>
            <p:ph type="sldNum" idx="12"/>
          </p:nvPr>
        </p:nvSpPr>
        <p:spPr>
          <a:xfrm>
            <a:off x="7086601" y="6474619"/>
            <a:ext cx="2057399"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88888"/>
              </a:buClr>
              <a:buSzPts val="225"/>
              <a:buFont typeface="Calibri"/>
              <a:buNone/>
            </a:pPr>
            <a:fld id="{00000000-1234-1234-1234-123412341234}" type="slidenum">
              <a:rPr lang="en-US" sz="900">
                <a:solidFill>
                  <a:srgbClr val="888888"/>
                </a:solidFill>
                <a:latin typeface="Calibri"/>
                <a:ea typeface="Calibri"/>
                <a:cs typeface="Calibri"/>
                <a:sym typeface="Calibri"/>
              </a:rPr>
              <a:t>5</a:t>
            </a:fld>
            <a:endParaRPr sz="900">
              <a:solidFill>
                <a:srgbClr val="888888"/>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7"/>
          <p:cNvSpPr txBox="1"/>
          <p:nvPr/>
        </p:nvSpPr>
        <p:spPr>
          <a:xfrm>
            <a:off x="0" y="0"/>
            <a:ext cx="9144000" cy="466683"/>
          </a:xfrm>
          <a:prstGeom prst="rect">
            <a:avLst/>
          </a:prstGeom>
          <a:noFill/>
          <a:ln>
            <a:noFill/>
          </a:ln>
        </p:spPr>
        <p:txBody>
          <a:bodyPr spcFirstLastPara="1" wrap="square" lIns="68550" tIns="34275" rIns="68550" bIns="34275" anchor="ctr" anchorCtr="0">
            <a:noAutofit/>
          </a:bodyPr>
          <a:lstStyle/>
          <a:p>
            <a:pPr marL="1949054" marR="0" lvl="0" indent="-1949054" algn="l" rtl="0">
              <a:lnSpc>
                <a:spcPct val="100000"/>
              </a:lnSpc>
              <a:spcBef>
                <a:spcPts val="0"/>
              </a:spcBef>
              <a:spcAft>
                <a:spcPts val="0"/>
              </a:spcAft>
              <a:buClr>
                <a:srgbClr val="000000"/>
              </a:buClr>
              <a:buSzPts val="700"/>
              <a:buFont typeface="Arial"/>
              <a:buNone/>
            </a:pPr>
            <a:r>
              <a:rPr lang="en-US" sz="2800" b="1" i="0" u="none" strike="noStrike" cap="none" dirty="0">
                <a:solidFill>
                  <a:srgbClr val="000000"/>
                </a:solidFill>
                <a:latin typeface="Arial"/>
                <a:ea typeface="Arial"/>
                <a:cs typeface="Arial"/>
                <a:sym typeface="Arial"/>
              </a:rPr>
              <a:t>1.1 Find Contour – Draw Contour</a:t>
            </a:r>
            <a:endParaRPr sz="2800" b="1" i="0" u="none" strike="noStrike" cap="none" dirty="0">
              <a:solidFill>
                <a:srgbClr val="FF0000"/>
              </a:solidFill>
              <a:latin typeface="Arial"/>
              <a:ea typeface="Arial"/>
              <a:cs typeface="Arial"/>
              <a:sym typeface="Arial"/>
            </a:endParaRPr>
          </a:p>
        </p:txBody>
      </p:sp>
      <p:sp>
        <p:nvSpPr>
          <p:cNvPr id="118" name="Google Shape;118;p17"/>
          <p:cNvSpPr txBox="1"/>
          <p:nvPr/>
        </p:nvSpPr>
        <p:spPr>
          <a:xfrm>
            <a:off x="7721601" y="158906"/>
            <a:ext cx="1422400"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a:t>
            </a:r>
            <a:r>
              <a:rPr lang="en-US" sz="1400" b="0" i="0" u="none" strike="noStrike" cap="none" dirty="0" err="1">
                <a:solidFill>
                  <a:srgbClr val="000000"/>
                </a:solidFill>
                <a:latin typeface="Arial"/>
                <a:ea typeface="Arial"/>
                <a:cs typeface="Arial"/>
                <a:sym typeface="Arial"/>
              </a:rPr>
              <a:t>出題：Shan</a:t>
            </a:r>
            <a:r>
              <a:rPr lang="en-US" sz="1400" b="0" i="0" u="none" strike="noStrike" cap="none" dirty="0">
                <a:solidFill>
                  <a:srgbClr val="000000"/>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p:txBody>
      </p:sp>
      <p:sp>
        <p:nvSpPr>
          <p:cNvPr id="119" name="Google Shape;119;p17"/>
          <p:cNvSpPr txBox="1"/>
          <p:nvPr/>
        </p:nvSpPr>
        <p:spPr>
          <a:xfrm>
            <a:off x="1" y="158907"/>
            <a:ext cx="6837515" cy="3157872"/>
          </a:xfrm>
          <a:prstGeom prst="rect">
            <a:avLst/>
          </a:prstGeom>
          <a:noFill/>
          <a:ln>
            <a:noFill/>
          </a:ln>
        </p:spPr>
        <p:txBody>
          <a:bodyPr spcFirstLastPara="1" wrap="square" lIns="68550" tIns="34275" rIns="68550" bIns="34275" anchor="t" anchorCtr="0">
            <a:noAutofit/>
          </a:bodyPr>
          <a:lstStyle/>
          <a:p>
            <a:pPr marL="342900" marR="0" lvl="0" indent="-342900" algn="l" rtl="0">
              <a:lnSpc>
                <a:spcPct val="100000"/>
              </a:lnSpc>
              <a:spcBef>
                <a:spcPts val="0"/>
              </a:spcBef>
              <a:spcAft>
                <a:spcPts val="0"/>
              </a:spcAft>
              <a:buClr>
                <a:srgbClr val="000000"/>
              </a:buClr>
              <a:buSzPts val="2000"/>
              <a:buFont typeface="Wingdings" panose="05000000000000000000" pitchFamily="2" charset="2"/>
              <a:buChar char=""/>
            </a:pPr>
            <a:endParaRPr lang="en-US" sz="20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Wingdings" panose="05000000000000000000" pitchFamily="2" charset="2"/>
              <a:buChar char=""/>
            </a:pPr>
            <a:r>
              <a:rPr lang="en-US" sz="2000" b="0" i="0" u="none" strike="noStrike" cap="none" dirty="0">
                <a:solidFill>
                  <a:srgbClr val="000000"/>
                </a:solidFill>
                <a:latin typeface="Arial"/>
                <a:ea typeface="Arial"/>
                <a:cs typeface="Arial"/>
                <a:sym typeface="Arial"/>
              </a:rPr>
              <a:t>Given: two color images, “coin01.jpg” and “coin02.jpg”</a:t>
            </a:r>
            <a:endParaRPr dirty="0"/>
          </a:p>
          <a:p>
            <a:pPr marL="342900" marR="0" lvl="0" indent="-342900" algn="l" rtl="0">
              <a:lnSpc>
                <a:spcPct val="100000"/>
              </a:lnSpc>
              <a:spcBef>
                <a:spcPts val="0"/>
              </a:spcBef>
              <a:spcAft>
                <a:spcPts val="0"/>
              </a:spcAft>
              <a:buClr>
                <a:srgbClr val="000000"/>
              </a:buClr>
              <a:buSzPts val="2000"/>
              <a:buFont typeface="Wingdings" panose="05000000000000000000" pitchFamily="2" charset="2"/>
              <a:buChar char="q"/>
            </a:pPr>
            <a:r>
              <a:rPr lang="en-US" sz="2000" b="0" i="0" u="none" strike="noStrike" cap="none" dirty="0">
                <a:solidFill>
                  <a:srgbClr val="000000"/>
                </a:solidFill>
                <a:latin typeface="Arial"/>
                <a:ea typeface="Arial"/>
                <a:cs typeface="Arial"/>
                <a:sym typeface="Arial"/>
              </a:rPr>
              <a:t>Q: 1)</a:t>
            </a:r>
            <a:endParaRPr dirty="0"/>
          </a:p>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Wingdings" panose="05000000000000000000" pitchFamily="2" charset="2"/>
              <a:buChar char="q"/>
            </a:pPr>
            <a:r>
              <a:rPr lang="en-US" sz="2000" b="0" i="0" u="none" strike="noStrike" cap="none" dirty="0">
                <a:solidFill>
                  <a:srgbClr val="000000"/>
                </a:solidFill>
                <a:latin typeface="Arial"/>
                <a:ea typeface="Arial"/>
                <a:cs typeface="Arial"/>
                <a:sym typeface="Arial"/>
              </a:rPr>
              <a:t>Hint: Textbook Chapter 8, p.234 ~ p.241</a:t>
            </a:r>
            <a:endParaRPr dirty="0"/>
          </a:p>
          <a:p>
            <a:pPr marL="1163638" marR="0" lvl="0" indent="-265113" algn="l" rtl="0">
              <a:lnSpc>
                <a:spcPct val="100000"/>
              </a:lnSpc>
              <a:spcBef>
                <a:spcPts val="0"/>
              </a:spcBef>
              <a:spcAft>
                <a:spcPts val="0"/>
              </a:spcAft>
              <a:buClr>
                <a:srgbClr val="000000"/>
              </a:buClr>
              <a:buSzPts val="2000"/>
              <a:buFont typeface="Noto Sans Symbols"/>
              <a:buAutoNum type="arabicPeriod"/>
            </a:pPr>
            <a:r>
              <a:rPr lang="en-US" sz="2000" b="0" i="0" u="none" strike="noStrike" cap="none" dirty="0">
                <a:solidFill>
                  <a:schemeClr val="dk1"/>
                </a:solidFill>
                <a:latin typeface="Arial"/>
                <a:ea typeface="Arial"/>
                <a:cs typeface="Arial"/>
                <a:sym typeface="Arial"/>
              </a:rPr>
              <a:t>RGB </a:t>
            </a:r>
            <a:r>
              <a:rPr lang="en-US" altLang="zh-TW" sz="2000" b="0" i="0" u="none" strike="noStrike" cap="none" dirty="0">
                <a:solidFill>
                  <a:schemeClr val="dk1"/>
                </a:solidFill>
                <a:latin typeface="Arial"/>
                <a:ea typeface="Arial"/>
                <a:cs typeface="Arial"/>
                <a:sym typeface="Wingdings" panose="05000000000000000000" pitchFamily="2" charset="2"/>
              </a:rPr>
              <a:t></a:t>
            </a:r>
            <a:r>
              <a:rPr lang="en-US" sz="2000" b="0" i="0" u="none" strike="noStrike" cap="none" dirty="0">
                <a:solidFill>
                  <a:schemeClr val="dk1"/>
                </a:solidFill>
                <a:latin typeface="Arial"/>
                <a:ea typeface="Arial"/>
                <a:cs typeface="Arial"/>
                <a:sym typeface="Arial"/>
              </a:rPr>
              <a:t> Grayscale </a:t>
            </a:r>
            <a:r>
              <a:rPr lang="en-US" altLang="zh-TW" sz="2000" b="0" i="0" u="none" strike="noStrike" cap="none" dirty="0">
                <a:solidFill>
                  <a:schemeClr val="dk1"/>
                </a:solidFill>
                <a:latin typeface="Arial"/>
                <a:ea typeface="Arial"/>
                <a:cs typeface="Arial"/>
                <a:sym typeface="Wingdings" panose="05000000000000000000" pitchFamily="2" charset="2"/>
              </a:rPr>
              <a:t></a:t>
            </a:r>
            <a:r>
              <a:rPr lang="en-US" sz="2000" b="0" i="0" u="none" strike="noStrike" cap="none" dirty="0">
                <a:solidFill>
                  <a:schemeClr val="dk1"/>
                </a:solidFill>
                <a:latin typeface="Arial"/>
                <a:ea typeface="Arial"/>
                <a:cs typeface="Arial"/>
                <a:sym typeface="Arial"/>
              </a:rPr>
              <a:t> Binary</a:t>
            </a:r>
            <a:endParaRPr sz="2000" b="0" i="0" u="none" strike="noStrike" cap="none" dirty="0">
              <a:solidFill>
                <a:schemeClr val="dk1"/>
              </a:solidFill>
              <a:latin typeface="Arial"/>
              <a:ea typeface="Arial"/>
              <a:cs typeface="Arial"/>
              <a:sym typeface="Arial"/>
            </a:endParaRPr>
          </a:p>
          <a:p>
            <a:pPr marL="1163638" marR="0" lvl="0" indent="-265113" algn="l" rtl="0">
              <a:lnSpc>
                <a:spcPct val="100000"/>
              </a:lnSpc>
              <a:spcBef>
                <a:spcPts val="0"/>
              </a:spcBef>
              <a:spcAft>
                <a:spcPts val="0"/>
              </a:spcAft>
              <a:buClr>
                <a:srgbClr val="000000"/>
              </a:buClr>
              <a:buSzPts val="2000"/>
              <a:buFont typeface="Noto Sans Symbols"/>
              <a:buAutoNum type="arabicPeriod"/>
            </a:pPr>
            <a:r>
              <a:rPr lang="en-US" sz="2000" b="0" i="0" u="none" strike="noStrike" cap="none" dirty="0">
                <a:solidFill>
                  <a:schemeClr val="dk1"/>
                </a:solidFill>
                <a:latin typeface="Arial"/>
                <a:ea typeface="Arial"/>
                <a:cs typeface="Arial"/>
                <a:sym typeface="Arial"/>
              </a:rPr>
              <a:t>Remember to use </a:t>
            </a:r>
            <a:r>
              <a:rPr lang="en-US" sz="2000" b="1" i="0" u="none" strike="noStrike" cap="none" dirty="0">
                <a:solidFill>
                  <a:schemeClr val="dk1"/>
                </a:solidFill>
                <a:latin typeface="Arial"/>
                <a:ea typeface="Arial"/>
                <a:cs typeface="Arial"/>
                <a:sym typeface="Arial"/>
              </a:rPr>
              <a:t>Gaussian Blur </a:t>
            </a:r>
            <a:r>
              <a:rPr lang="en-US" sz="2000" b="0" i="0" u="none" strike="noStrike" cap="none" dirty="0">
                <a:solidFill>
                  <a:schemeClr val="dk1"/>
                </a:solidFill>
                <a:latin typeface="Arial"/>
                <a:ea typeface="Arial"/>
                <a:cs typeface="Arial"/>
                <a:sym typeface="Arial"/>
              </a:rPr>
              <a:t>to remove the noise.</a:t>
            </a:r>
            <a:endParaRPr dirty="0"/>
          </a:p>
          <a:p>
            <a:pPr marL="1163638" marR="0" lvl="0" indent="-265113" algn="l" rtl="0">
              <a:lnSpc>
                <a:spcPct val="100000"/>
              </a:lnSpc>
              <a:spcBef>
                <a:spcPts val="0"/>
              </a:spcBef>
              <a:spcAft>
                <a:spcPts val="0"/>
              </a:spcAft>
              <a:buClr>
                <a:srgbClr val="000000"/>
              </a:buClr>
              <a:buSzPts val="2000"/>
              <a:buFont typeface="Noto Sans Symbols"/>
              <a:buAutoNum type="arabicPeriod"/>
            </a:pPr>
            <a:r>
              <a:rPr lang="en-US" sz="2000" b="0" i="0" u="none" strike="noStrike" cap="none" dirty="0">
                <a:solidFill>
                  <a:schemeClr val="dk1"/>
                </a:solidFill>
                <a:latin typeface="Arial"/>
                <a:ea typeface="Arial"/>
                <a:cs typeface="Arial"/>
                <a:sym typeface="Arial"/>
              </a:rPr>
              <a:t>Using some </a:t>
            </a:r>
            <a:r>
              <a:rPr lang="en-US" sz="2000" b="1" i="0" u="none" strike="noStrike" cap="none" dirty="0">
                <a:solidFill>
                  <a:schemeClr val="dk1"/>
                </a:solidFill>
                <a:latin typeface="Arial"/>
                <a:ea typeface="Arial"/>
                <a:cs typeface="Arial"/>
                <a:sym typeface="Arial"/>
              </a:rPr>
              <a:t>edge detection functions </a:t>
            </a:r>
            <a:r>
              <a:rPr lang="en-US" sz="2000" b="0" i="0" u="none" strike="noStrike" cap="none" dirty="0">
                <a:solidFill>
                  <a:schemeClr val="dk1"/>
                </a:solidFill>
                <a:latin typeface="Arial"/>
                <a:ea typeface="Arial"/>
                <a:cs typeface="Arial"/>
                <a:sym typeface="Arial"/>
              </a:rPr>
              <a:t>to get better results. (Ex: cv2.Canny)</a:t>
            </a:r>
            <a:endParaRPr sz="1400" b="0" i="0" u="none" strike="noStrike" cap="none" dirty="0">
              <a:solidFill>
                <a:schemeClr val="dk1"/>
              </a:solidFill>
              <a:latin typeface="Arial"/>
              <a:ea typeface="Arial"/>
              <a:cs typeface="Arial"/>
              <a:sym typeface="Arial"/>
            </a:endParaRPr>
          </a:p>
        </p:txBody>
      </p:sp>
      <p:sp>
        <p:nvSpPr>
          <p:cNvPr id="120" name="Google Shape;120;p17"/>
          <p:cNvSpPr/>
          <p:nvPr/>
        </p:nvSpPr>
        <p:spPr>
          <a:xfrm>
            <a:off x="904458" y="757711"/>
            <a:ext cx="5950375"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rgbClr val="0070C0"/>
                </a:solidFill>
                <a:latin typeface="Arial"/>
                <a:ea typeface="Arial"/>
                <a:cs typeface="Arial"/>
                <a:sym typeface="Arial"/>
              </a:rPr>
              <a:t>Draw Contour</a:t>
            </a:r>
            <a:r>
              <a:rPr lang="en-US" sz="2000">
                <a:solidFill>
                  <a:srgbClr val="000000"/>
                </a:solidFill>
                <a:latin typeface="Arial"/>
                <a:ea typeface="Arial"/>
                <a:cs typeface="Arial"/>
                <a:sym typeface="Arial"/>
              </a:rPr>
              <a:t>: Using OpenCV functions to find the contours of coins in two images.</a:t>
            </a:r>
            <a:endParaRPr sz="2000">
              <a:solidFill>
                <a:schemeClr val="dk1"/>
              </a:solidFill>
              <a:latin typeface="Calibri"/>
              <a:ea typeface="Calibri"/>
              <a:cs typeface="Calibri"/>
              <a:sym typeface="Calibri"/>
            </a:endParaRPr>
          </a:p>
        </p:txBody>
      </p:sp>
      <p:pic>
        <p:nvPicPr>
          <p:cNvPr id="121" name="Google Shape;121;p17" descr="一張含有 文字 的圖片&#10;&#10;自動產生的描述"/>
          <p:cNvPicPr preferRelativeResize="0"/>
          <p:nvPr/>
        </p:nvPicPr>
        <p:blipFill rotWithShape="1">
          <a:blip r:embed="rId3">
            <a:alphaModFix/>
          </a:blip>
          <a:srcRect/>
          <a:stretch/>
        </p:blipFill>
        <p:spPr>
          <a:xfrm>
            <a:off x="6962206" y="513527"/>
            <a:ext cx="1952898" cy="1991003"/>
          </a:xfrm>
          <a:prstGeom prst="rect">
            <a:avLst/>
          </a:prstGeom>
          <a:noFill/>
          <a:ln>
            <a:noFill/>
          </a:ln>
        </p:spPr>
      </p:pic>
      <p:sp>
        <p:nvSpPr>
          <p:cNvPr id="122" name="Google Shape;122;p17"/>
          <p:cNvSpPr/>
          <p:nvPr/>
        </p:nvSpPr>
        <p:spPr>
          <a:xfrm>
            <a:off x="7074131" y="1113905"/>
            <a:ext cx="1644291" cy="191193"/>
          </a:xfrm>
          <a:prstGeom prst="rect">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23" name="Google Shape;123;p17"/>
          <p:cNvGrpSpPr/>
          <p:nvPr/>
        </p:nvGrpSpPr>
        <p:grpSpPr>
          <a:xfrm>
            <a:off x="4831956" y="3508921"/>
            <a:ext cx="3530968" cy="1803272"/>
            <a:chOff x="4465115" y="3358379"/>
            <a:chExt cx="3530968" cy="1803272"/>
          </a:xfrm>
        </p:grpSpPr>
        <p:sp>
          <p:nvSpPr>
            <p:cNvPr id="124" name="Google Shape;124;p17"/>
            <p:cNvSpPr/>
            <p:nvPr/>
          </p:nvSpPr>
          <p:spPr>
            <a:xfrm rot="-5400000">
              <a:off x="6005942" y="3976493"/>
              <a:ext cx="324196" cy="345014"/>
            </a:xfrm>
            <a:prstGeom prst="downArrow">
              <a:avLst>
                <a:gd name="adj1" fmla="val 50000"/>
                <a:gd name="adj2" fmla="val 50000"/>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5" name="Google Shape;125;p17"/>
            <p:cNvSpPr/>
            <p:nvPr/>
          </p:nvSpPr>
          <p:spPr>
            <a:xfrm>
              <a:off x="4541349" y="4792319"/>
              <a:ext cx="128753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Coin02.jpg</a:t>
              </a:r>
              <a:endParaRPr sz="1800">
                <a:solidFill>
                  <a:schemeClr val="dk1"/>
                </a:solidFill>
                <a:latin typeface="Calibri"/>
                <a:ea typeface="Calibri"/>
                <a:cs typeface="Calibri"/>
                <a:sym typeface="Calibri"/>
              </a:endParaRPr>
            </a:p>
          </p:txBody>
        </p:sp>
        <p:sp>
          <p:nvSpPr>
            <p:cNvPr id="126" name="Google Shape;126;p17"/>
            <p:cNvSpPr/>
            <p:nvPr/>
          </p:nvSpPr>
          <p:spPr>
            <a:xfrm>
              <a:off x="6272534" y="4792319"/>
              <a:ext cx="172354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Draw Contours</a:t>
              </a:r>
              <a:endParaRPr sz="1800">
                <a:solidFill>
                  <a:schemeClr val="dk1"/>
                </a:solidFill>
                <a:latin typeface="Calibri"/>
                <a:ea typeface="Calibri"/>
                <a:cs typeface="Calibri"/>
                <a:sym typeface="Calibri"/>
              </a:endParaRPr>
            </a:p>
          </p:txBody>
        </p:sp>
        <p:pic>
          <p:nvPicPr>
            <p:cNvPr id="127" name="Google Shape;127;p17" descr="一張含有 食物 的圖片&#10;&#10;自動產生的描述"/>
            <p:cNvPicPr preferRelativeResize="0"/>
            <p:nvPr/>
          </p:nvPicPr>
          <p:blipFill rotWithShape="1">
            <a:blip r:embed="rId4">
              <a:alphaModFix/>
            </a:blip>
            <a:srcRect/>
            <a:stretch/>
          </p:blipFill>
          <p:spPr>
            <a:xfrm>
              <a:off x="4465115" y="3370726"/>
              <a:ext cx="1440000" cy="1440000"/>
            </a:xfrm>
            <a:prstGeom prst="rect">
              <a:avLst/>
            </a:prstGeom>
            <a:noFill/>
            <a:ln w="9525" cap="flat" cmpd="sng">
              <a:solidFill>
                <a:schemeClr val="dk1"/>
              </a:solidFill>
              <a:prstDash val="solid"/>
              <a:round/>
              <a:headEnd type="none" w="sm" len="sm"/>
              <a:tailEnd type="none" w="sm" len="sm"/>
            </a:ln>
          </p:spPr>
        </p:pic>
        <p:pic>
          <p:nvPicPr>
            <p:cNvPr id="128" name="Google Shape;128;p17" descr="一張含有 白板 的圖片&#10;&#10;自動產生的描述"/>
            <p:cNvPicPr preferRelativeResize="0"/>
            <p:nvPr/>
          </p:nvPicPr>
          <p:blipFill rotWithShape="1">
            <a:blip r:embed="rId5">
              <a:alphaModFix/>
            </a:blip>
            <a:srcRect t="7576"/>
            <a:stretch/>
          </p:blipFill>
          <p:spPr>
            <a:xfrm>
              <a:off x="6414309" y="3358379"/>
              <a:ext cx="1440000" cy="1440000"/>
            </a:xfrm>
            <a:prstGeom prst="rect">
              <a:avLst/>
            </a:prstGeom>
            <a:noFill/>
            <a:ln w="9525" cap="flat" cmpd="sng">
              <a:solidFill>
                <a:schemeClr val="dk1"/>
              </a:solidFill>
              <a:prstDash val="solid"/>
              <a:round/>
              <a:headEnd type="none" w="sm" len="sm"/>
              <a:tailEnd type="none" w="sm" len="sm"/>
            </a:ln>
          </p:spPr>
        </p:pic>
      </p:grpSp>
      <p:grpSp>
        <p:nvGrpSpPr>
          <p:cNvPr id="129" name="Google Shape;129;p17"/>
          <p:cNvGrpSpPr/>
          <p:nvPr/>
        </p:nvGrpSpPr>
        <p:grpSpPr>
          <a:xfrm>
            <a:off x="628608" y="3508921"/>
            <a:ext cx="3530968" cy="1809332"/>
            <a:chOff x="490451" y="3357825"/>
            <a:chExt cx="3530968" cy="1809332"/>
          </a:xfrm>
        </p:grpSpPr>
        <p:sp>
          <p:nvSpPr>
            <p:cNvPr id="130" name="Google Shape;130;p17"/>
            <p:cNvSpPr/>
            <p:nvPr/>
          </p:nvSpPr>
          <p:spPr>
            <a:xfrm>
              <a:off x="642919" y="4797825"/>
              <a:ext cx="128753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Coin01.jpg</a:t>
              </a:r>
              <a:endParaRPr sz="1800">
                <a:solidFill>
                  <a:schemeClr val="dk1"/>
                </a:solidFill>
                <a:latin typeface="Calibri"/>
                <a:ea typeface="Calibri"/>
                <a:cs typeface="Calibri"/>
                <a:sym typeface="Calibri"/>
              </a:endParaRPr>
            </a:p>
          </p:txBody>
        </p:sp>
        <p:sp>
          <p:nvSpPr>
            <p:cNvPr id="131" name="Google Shape;131;p17"/>
            <p:cNvSpPr/>
            <p:nvPr/>
          </p:nvSpPr>
          <p:spPr>
            <a:xfrm rot="-5400000">
              <a:off x="2020100" y="3976493"/>
              <a:ext cx="324196" cy="345014"/>
            </a:xfrm>
            <a:prstGeom prst="downArrow">
              <a:avLst>
                <a:gd name="adj1" fmla="val 50000"/>
                <a:gd name="adj2" fmla="val 50000"/>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32" name="Google Shape;132;p17"/>
            <p:cNvPicPr preferRelativeResize="0"/>
            <p:nvPr/>
          </p:nvPicPr>
          <p:blipFill rotWithShape="1">
            <a:blip r:embed="rId6">
              <a:alphaModFix/>
            </a:blip>
            <a:srcRect/>
            <a:stretch/>
          </p:blipFill>
          <p:spPr>
            <a:xfrm>
              <a:off x="490451" y="3357825"/>
              <a:ext cx="1440000" cy="1440000"/>
            </a:xfrm>
            <a:prstGeom prst="rect">
              <a:avLst/>
            </a:prstGeom>
            <a:noFill/>
            <a:ln w="9525" cap="flat" cmpd="sng">
              <a:solidFill>
                <a:schemeClr val="dk1"/>
              </a:solidFill>
              <a:prstDash val="solid"/>
              <a:round/>
              <a:headEnd type="none" w="sm" len="sm"/>
              <a:tailEnd type="none" w="sm" len="sm"/>
            </a:ln>
          </p:spPr>
        </p:pic>
        <p:pic>
          <p:nvPicPr>
            <p:cNvPr id="133" name="Google Shape;133;p17"/>
            <p:cNvPicPr preferRelativeResize="0"/>
            <p:nvPr/>
          </p:nvPicPr>
          <p:blipFill rotWithShape="1">
            <a:blip r:embed="rId7">
              <a:alphaModFix/>
            </a:blip>
            <a:srcRect t="7895"/>
            <a:stretch/>
          </p:blipFill>
          <p:spPr>
            <a:xfrm>
              <a:off x="2439645" y="3357825"/>
              <a:ext cx="1440000" cy="1440000"/>
            </a:xfrm>
            <a:prstGeom prst="rect">
              <a:avLst/>
            </a:prstGeom>
            <a:noFill/>
            <a:ln w="9525" cap="flat" cmpd="sng">
              <a:solidFill>
                <a:schemeClr val="dk1"/>
              </a:solidFill>
              <a:prstDash val="solid"/>
              <a:round/>
              <a:headEnd type="none" w="sm" len="sm"/>
              <a:tailEnd type="none" w="sm" len="sm"/>
            </a:ln>
          </p:spPr>
        </p:pic>
        <p:sp>
          <p:nvSpPr>
            <p:cNvPr id="134" name="Google Shape;134;p17"/>
            <p:cNvSpPr/>
            <p:nvPr/>
          </p:nvSpPr>
          <p:spPr>
            <a:xfrm>
              <a:off x="2297870" y="4792319"/>
              <a:ext cx="172354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Draw Contours</a:t>
              </a:r>
              <a:endParaRPr sz="1800">
                <a:solidFill>
                  <a:schemeClr val="dk1"/>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8"/>
          <p:cNvSpPr txBox="1"/>
          <p:nvPr/>
        </p:nvSpPr>
        <p:spPr>
          <a:xfrm>
            <a:off x="0" y="0"/>
            <a:ext cx="9144000" cy="466683"/>
          </a:xfrm>
          <a:prstGeom prst="rect">
            <a:avLst/>
          </a:prstGeom>
          <a:noFill/>
          <a:ln>
            <a:noFill/>
          </a:ln>
        </p:spPr>
        <p:txBody>
          <a:bodyPr spcFirstLastPara="1" wrap="square" lIns="68550" tIns="34275" rIns="68550" bIns="34275" anchor="ctr" anchorCtr="0">
            <a:noAutofit/>
          </a:bodyPr>
          <a:lstStyle/>
          <a:p>
            <a:pPr marL="1949054" lvl="0" indent="-1949054">
              <a:buSzPts val="700"/>
            </a:pPr>
            <a:r>
              <a:rPr lang="en-US" sz="2800" b="1" i="0" u="none" strike="noStrike" cap="none" dirty="0">
                <a:solidFill>
                  <a:srgbClr val="000000"/>
                </a:solidFill>
                <a:latin typeface="Arial"/>
                <a:ea typeface="Arial"/>
                <a:cs typeface="Arial"/>
                <a:sym typeface="Arial"/>
              </a:rPr>
              <a:t>1.2 </a:t>
            </a:r>
            <a:r>
              <a:rPr lang="en-US" altLang="zh-TW" sz="2800" b="1" dirty="0"/>
              <a:t>Find Contour – </a:t>
            </a:r>
            <a:r>
              <a:rPr lang="en-US" sz="2800" b="1" i="0" u="none" strike="noStrike" cap="none" dirty="0">
                <a:solidFill>
                  <a:srgbClr val="000000"/>
                </a:solidFill>
                <a:latin typeface="Arial"/>
                <a:ea typeface="Arial"/>
                <a:cs typeface="Arial"/>
                <a:sym typeface="Arial"/>
              </a:rPr>
              <a:t>Count Coins</a:t>
            </a:r>
            <a:endParaRPr sz="2800" b="1" i="0" u="none" strike="noStrike" cap="none" dirty="0">
              <a:solidFill>
                <a:srgbClr val="FF0000"/>
              </a:solidFill>
              <a:latin typeface="Arial"/>
              <a:ea typeface="Arial"/>
              <a:cs typeface="Arial"/>
              <a:sym typeface="Arial"/>
            </a:endParaRPr>
          </a:p>
        </p:txBody>
      </p:sp>
      <p:sp>
        <p:nvSpPr>
          <p:cNvPr id="140" name="Google Shape;140;p18"/>
          <p:cNvSpPr txBox="1"/>
          <p:nvPr/>
        </p:nvSpPr>
        <p:spPr>
          <a:xfrm>
            <a:off x="7721601" y="158906"/>
            <a:ext cx="1422400"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(出題：Shan)</a:t>
            </a:r>
            <a:endParaRPr sz="1400" b="0" i="0" u="none" strike="noStrike" cap="none">
              <a:solidFill>
                <a:srgbClr val="000000"/>
              </a:solidFill>
              <a:latin typeface="Arial"/>
              <a:ea typeface="Arial"/>
              <a:cs typeface="Arial"/>
              <a:sym typeface="Arial"/>
            </a:endParaRPr>
          </a:p>
        </p:txBody>
      </p:sp>
      <p:sp>
        <p:nvSpPr>
          <p:cNvPr id="141" name="Google Shape;141;p18"/>
          <p:cNvSpPr txBox="1"/>
          <p:nvPr/>
        </p:nvSpPr>
        <p:spPr>
          <a:xfrm>
            <a:off x="1" y="466682"/>
            <a:ext cx="6837515" cy="1991004"/>
          </a:xfrm>
          <a:prstGeom prst="rect">
            <a:avLst/>
          </a:prstGeom>
          <a:noFill/>
          <a:ln>
            <a:noFill/>
          </a:ln>
        </p:spPr>
        <p:txBody>
          <a:bodyPr spcFirstLastPara="1" wrap="square" lIns="68550" tIns="34275" rIns="68550" bIns="34275" anchor="t" anchorCtr="0">
            <a:noAutofit/>
          </a:bodyPr>
          <a:lstStyle/>
          <a:p>
            <a:pPr marL="342900" marR="0" lvl="0" indent="-342900" algn="l" rtl="0">
              <a:lnSpc>
                <a:spcPct val="100000"/>
              </a:lnSpc>
              <a:spcBef>
                <a:spcPts val="0"/>
              </a:spcBef>
              <a:spcAft>
                <a:spcPts val="0"/>
              </a:spcAft>
              <a:buClr>
                <a:srgbClr val="000000"/>
              </a:buClr>
              <a:buSzPts val="2000"/>
              <a:buFont typeface="Wingdings" panose="05000000000000000000" pitchFamily="2" charset="2"/>
              <a:buChar char="q"/>
            </a:pPr>
            <a:r>
              <a:rPr lang="en-US" sz="2000" b="0" i="0" u="none" strike="noStrike" cap="none" dirty="0">
                <a:solidFill>
                  <a:srgbClr val="000000"/>
                </a:solidFill>
                <a:latin typeface="Arial"/>
                <a:ea typeface="Arial"/>
                <a:cs typeface="Arial"/>
                <a:sym typeface="Arial"/>
              </a:rPr>
              <a:t>Given: two color images, “coin01.jpg” and “coin02.jpg”</a:t>
            </a:r>
            <a:endParaRPr dirty="0"/>
          </a:p>
          <a:p>
            <a:pPr marL="342900" marR="0" lvl="0" indent="-342900" algn="l" rtl="0">
              <a:lnSpc>
                <a:spcPct val="100000"/>
              </a:lnSpc>
              <a:spcBef>
                <a:spcPts val="0"/>
              </a:spcBef>
              <a:spcAft>
                <a:spcPts val="0"/>
              </a:spcAft>
              <a:buClr>
                <a:srgbClr val="000000"/>
              </a:buClr>
              <a:buSzPts val="2000"/>
              <a:buFont typeface="Wingdings" panose="05000000000000000000" pitchFamily="2" charset="2"/>
              <a:buChar char="q"/>
            </a:pPr>
            <a:r>
              <a:rPr lang="en-US" sz="2000" b="0" i="0" u="none" strike="noStrike" cap="none" dirty="0">
                <a:solidFill>
                  <a:srgbClr val="000000"/>
                </a:solidFill>
                <a:latin typeface="Arial"/>
                <a:ea typeface="Arial"/>
                <a:cs typeface="Arial"/>
                <a:sym typeface="Arial"/>
              </a:rPr>
              <a:t>Q: 2)</a:t>
            </a:r>
            <a:endParaRPr dirty="0"/>
          </a:p>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Wingdings" panose="05000000000000000000" pitchFamily="2" charset="2"/>
              <a:buChar char="q"/>
            </a:pPr>
            <a:r>
              <a:rPr lang="en-US" sz="2000" b="0" i="0" u="none" strike="noStrike" cap="none" dirty="0">
                <a:solidFill>
                  <a:srgbClr val="000000"/>
                </a:solidFill>
                <a:latin typeface="Arial"/>
                <a:ea typeface="Arial"/>
                <a:cs typeface="Arial"/>
                <a:sym typeface="Arial"/>
              </a:rPr>
              <a:t>Hint: Textbook Chapter 8, p.234 ~ p.241</a:t>
            </a:r>
            <a:endParaRPr dirty="0"/>
          </a:p>
          <a:p>
            <a:pPr marL="898525"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chemeClr val="dk1"/>
                </a:solidFill>
                <a:latin typeface="Arial"/>
                <a:ea typeface="Arial"/>
                <a:cs typeface="Arial"/>
                <a:sym typeface="Arial"/>
              </a:rPr>
              <a:t>Calculate how many contours returned by </a:t>
            </a:r>
            <a:r>
              <a:rPr lang="en-US" sz="2000" b="0" i="0" u="none" strike="noStrike" cap="none" dirty="0">
                <a:solidFill>
                  <a:schemeClr val="dk1"/>
                </a:solidFill>
                <a:latin typeface="Consolas" panose="020B0609020204030204" pitchFamily="49" charset="0"/>
                <a:sym typeface="Arial"/>
              </a:rPr>
              <a:t>cv2.findContours</a:t>
            </a:r>
            <a:endParaRPr dirty="0">
              <a:latin typeface="Consolas" panose="020B0609020204030204" pitchFamily="49" charset="0"/>
            </a:endParaRPr>
          </a:p>
        </p:txBody>
      </p:sp>
      <p:sp>
        <p:nvSpPr>
          <p:cNvPr id="142" name="Google Shape;142;p18"/>
          <p:cNvSpPr/>
          <p:nvPr/>
        </p:nvSpPr>
        <p:spPr>
          <a:xfrm>
            <a:off x="904458" y="757711"/>
            <a:ext cx="5950375"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dirty="0">
                <a:solidFill>
                  <a:srgbClr val="0070C0"/>
                </a:solidFill>
                <a:latin typeface="Arial"/>
                <a:ea typeface="Arial"/>
                <a:cs typeface="Arial"/>
                <a:sym typeface="Arial"/>
              </a:rPr>
              <a:t>Count Coins</a:t>
            </a:r>
            <a:r>
              <a:rPr lang="en-US" sz="2000" dirty="0">
                <a:solidFill>
                  <a:srgbClr val="000000"/>
                </a:solidFill>
                <a:latin typeface="Arial"/>
                <a:ea typeface="Arial"/>
                <a:cs typeface="Arial"/>
                <a:sym typeface="Arial"/>
              </a:rPr>
              <a:t>: Using OpenCV functions to find how many coins in two images.</a:t>
            </a:r>
            <a:endParaRPr sz="2000" dirty="0">
              <a:solidFill>
                <a:schemeClr val="dk1"/>
              </a:solidFill>
              <a:latin typeface="Calibri"/>
              <a:ea typeface="Calibri"/>
              <a:cs typeface="Calibri"/>
              <a:sym typeface="Calibri"/>
            </a:endParaRPr>
          </a:p>
        </p:txBody>
      </p:sp>
      <p:pic>
        <p:nvPicPr>
          <p:cNvPr id="143" name="Google Shape;143;p18" descr="一張含有 文字 的圖片&#10;&#10;自動產生的描述"/>
          <p:cNvPicPr preferRelativeResize="0"/>
          <p:nvPr/>
        </p:nvPicPr>
        <p:blipFill rotWithShape="1">
          <a:blip r:embed="rId3">
            <a:alphaModFix/>
          </a:blip>
          <a:srcRect/>
          <a:stretch/>
        </p:blipFill>
        <p:spPr>
          <a:xfrm>
            <a:off x="6919827" y="583920"/>
            <a:ext cx="1952898" cy="1991003"/>
          </a:xfrm>
          <a:prstGeom prst="rect">
            <a:avLst/>
          </a:prstGeom>
          <a:noFill/>
          <a:ln>
            <a:noFill/>
          </a:ln>
        </p:spPr>
      </p:pic>
      <p:sp>
        <p:nvSpPr>
          <p:cNvPr id="144" name="Google Shape;144;p18"/>
          <p:cNvSpPr/>
          <p:nvPr/>
        </p:nvSpPr>
        <p:spPr>
          <a:xfrm>
            <a:off x="7074130" y="1489118"/>
            <a:ext cx="1644291" cy="191193"/>
          </a:xfrm>
          <a:prstGeom prst="rect">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45" name="Google Shape;145;p18"/>
          <p:cNvGrpSpPr/>
          <p:nvPr/>
        </p:nvGrpSpPr>
        <p:grpSpPr>
          <a:xfrm>
            <a:off x="3731603" y="3480121"/>
            <a:ext cx="4551518" cy="2360335"/>
            <a:chOff x="4071872" y="3387545"/>
            <a:chExt cx="4551518" cy="2360335"/>
          </a:xfrm>
        </p:grpSpPr>
        <p:sp>
          <p:nvSpPr>
            <p:cNvPr id="146" name="Google Shape;146;p18"/>
            <p:cNvSpPr/>
            <p:nvPr/>
          </p:nvSpPr>
          <p:spPr>
            <a:xfrm rot="-5400000">
              <a:off x="6188551" y="4158327"/>
              <a:ext cx="324196" cy="449437"/>
            </a:xfrm>
            <a:prstGeom prst="downArrow">
              <a:avLst>
                <a:gd name="adj1" fmla="val 50000"/>
                <a:gd name="adj2" fmla="val 50000"/>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7" name="Google Shape;147;p18"/>
            <p:cNvSpPr/>
            <p:nvPr/>
          </p:nvSpPr>
          <p:spPr>
            <a:xfrm>
              <a:off x="4410967" y="5378548"/>
              <a:ext cx="127470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Original UI</a:t>
              </a:r>
              <a:endParaRPr sz="1800">
                <a:solidFill>
                  <a:schemeClr val="dk1"/>
                </a:solidFill>
                <a:latin typeface="Calibri"/>
                <a:ea typeface="Calibri"/>
                <a:cs typeface="Calibri"/>
                <a:sym typeface="Calibri"/>
              </a:endParaRPr>
            </a:p>
          </p:txBody>
        </p:sp>
        <p:sp>
          <p:nvSpPr>
            <p:cNvPr id="148" name="Google Shape;148;p18"/>
            <p:cNvSpPr/>
            <p:nvPr/>
          </p:nvSpPr>
          <p:spPr>
            <a:xfrm>
              <a:off x="6977527" y="5377799"/>
              <a:ext cx="133882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Show num.</a:t>
              </a:r>
              <a:endParaRPr sz="1800">
                <a:solidFill>
                  <a:schemeClr val="dk1"/>
                </a:solidFill>
                <a:latin typeface="Calibri"/>
                <a:ea typeface="Calibri"/>
                <a:cs typeface="Calibri"/>
                <a:sym typeface="Calibri"/>
              </a:endParaRPr>
            </a:p>
          </p:txBody>
        </p:sp>
        <p:pic>
          <p:nvPicPr>
            <p:cNvPr id="149" name="Google Shape;149;p18" descr="一張含有 文字 的圖片&#10;&#10;自動產生的描述"/>
            <p:cNvPicPr preferRelativeResize="0"/>
            <p:nvPr/>
          </p:nvPicPr>
          <p:blipFill rotWithShape="1">
            <a:blip r:embed="rId4">
              <a:alphaModFix/>
            </a:blip>
            <a:srcRect/>
            <a:stretch/>
          </p:blipFill>
          <p:spPr>
            <a:xfrm>
              <a:off x="6670492" y="3387545"/>
              <a:ext cx="1952898" cy="1991003"/>
            </a:xfrm>
            <a:prstGeom prst="rect">
              <a:avLst/>
            </a:prstGeom>
            <a:noFill/>
            <a:ln>
              <a:noFill/>
            </a:ln>
          </p:spPr>
        </p:pic>
        <p:pic>
          <p:nvPicPr>
            <p:cNvPr id="150" name="Google Shape;150;p18" descr="一張含有 文字 的圖片&#10;&#10;自動產生的描述"/>
            <p:cNvPicPr preferRelativeResize="0"/>
            <p:nvPr/>
          </p:nvPicPr>
          <p:blipFill rotWithShape="1">
            <a:blip r:embed="rId3">
              <a:alphaModFix/>
            </a:blip>
            <a:srcRect/>
            <a:stretch/>
          </p:blipFill>
          <p:spPr>
            <a:xfrm>
              <a:off x="4071872" y="3387545"/>
              <a:ext cx="1952898" cy="1991003"/>
            </a:xfrm>
            <a:prstGeom prst="rect">
              <a:avLst/>
            </a:prstGeom>
            <a:noFill/>
            <a:ln>
              <a:noFill/>
            </a:ln>
          </p:spPr>
        </p:pic>
        <p:sp>
          <p:nvSpPr>
            <p:cNvPr id="151" name="Google Shape;151;p18"/>
            <p:cNvSpPr/>
            <p:nvPr/>
          </p:nvSpPr>
          <p:spPr>
            <a:xfrm>
              <a:off x="6735989" y="4500284"/>
              <a:ext cx="1728000" cy="300694"/>
            </a:xfrm>
            <a:prstGeom prst="rect">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2" name="Google Shape;152;p18"/>
          <p:cNvGrpSpPr/>
          <p:nvPr/>
        </p:nvGrpSpPr>
        <p:grpSpPr>
          <a:xfrm>
            <a:off x="566571" y="3069749"/>
            <a:ext cx="2450761" cy="3030540"/>
            <a:chOff x="566571" y="3105144"/>
            <a:chExt cx="2450761" cy="3030540"/>
          </a:xfrm>
        </p:grpSpPr>
        <p:pic>
          <p:nvPicPr>
            <p:cNvPr id="153" name="Google Shape;153;p18"/>
            <p:cNvPicPr preferRelativeResize="0"/>
            <p:nvPr/>
          </p:nvPicPr>
          <p:blipFill rotWithShape="1">
            <a:blip r:embed="rId5">
              <a:alphaModFix/>
            </a:blip>
            <a:srcRect t="7895"/>
            <a:stretch/>
          </p:blipFill>
          <p:spPr>
            <a:xfrm>
              <a:off x="566571" y="3105144"/>
              <a:ext cx="1440000" cy="1440000"/>
            </a:xfrm>
            <a:prstGeom prst="rect">
              <a:avLst/>
            </a:prstGeom>
            <a:noFill/>
            <a:ln w="9525" cap="flat" cmpd="sng">
              <a:solidFill>
                <a:schemeClr val="dk1"/>
              </a:solidFill>
              <a:prstDash val="solid"/>
              <a:round/>
              <a:headEnd type="none" w="sm" len="sm"/>
              <a:tailEnd type="none" w="sm" len="sm"/>
            </a:ln>
          </p:spPr>
        </p:pic>
        <p:pic>
          <p:nvPicPr>
            <p:cNvPr id="154" name="Google Shape;154;p18" descr="一張含有 白板 的圖片&#10;&#10;自動產生的描述"/>
            <p:cNvPicPr preferRelativeResize="0"/>
            <p:nvPr/>
          </p:nvPicPr>
          <p:blipFill rotWithShape="1">
            <a:blip r:embed="rId6">
              <a:alphaModFix/>
            </a:blip>
            <a:srcRect t="7576"/>
            <a:stretch/>
          </p:blipFill>
          <p:spPr>
            <a:xfrm>
              <a:off x="566571" y="4695684"/>
              <a:ext cx="1440000" cy="1440000"/>
            </a:xfrm>
            <a:prstGeom prst="rect">
              <a:avLst/>
            </a:prstGeom>
            <a:noFill/>
            <a:ln w="9525" cap="flat" cmpd="sng">
              <a:solidFill>
                <a:schemeClr val="dk1"/>
              </a:solidFill>
              <a:prstDash val="solid"/>
              <a:round/>
              <a:headEnd type="none" w="sm" len="sm"/>
              <a:tailEnd type="none" w="sm" len="sm"/>
            </a:ln>
          </p:spPr>
        </p:pic>
        <p:sp>
          <p:nvSpPr>
            <p:cNvPr id="155" name="Google Shape;155;p18"/>
            <p:cNvSpPr/>
            <p:nvPr/>
          </p:nvSpPr>
          <p:spPr>
            <a:xfrm>
              <a:off x="1973456" y="3676138"/>
              <a:ext cx="915635"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5 coins</a:t>
              </a:r>
              <a:endParaRPr sz="1800">
                <a:solidFill>
                  <a:schemeClr val="dk1"/>
                </a:solidFill>
                <a:latin typeface="Calibri"/>
                <a:ea typeface="Calibri"/>
                <a:cs typeface="Calibri"/>
                <a:sym typeface="Calibri"/>
              </a:endParaRPr>
            </a:p>
          </p:txBody>
        </p:sp>
        <p:sp>
          <p:nvSpPr>
            <p:cNvPr id="156" name="Google Shape;156;p18"/>
            <p:cNvSpPr/>
            <p:nvPr/>
          </p:nvSpPr>
          <p:spPr>
            <a:xfrm>
              <a:off x="1973456" y="5228528"/>
              <a:ext cx="104387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20 coins</a:t>
              </a:r>
              <a:endParaRPr sz="1800">
                <a:solidFill>
                  <a:schemeClr val="dk1"/>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784167"/>
          </a:xfrm>
        </p:spPr>
        <p:txBody>
          <a:bodyPr/>
          <a:lstStyle/>
          <a:p>
            <a:r>
              <a:rPr lang="en-US" b="1" dirty="0"/>
              <a:t>2</a:t>
            </a:r>
            <a:r>
              <a:rPr lang="en-US" sz="2800" b="1" dirty="0"/>
              <a:t>. </a:t>
            </a:r>
            <a:r>
              <a:rPr lang="en-US" altLang="zh-TW" b="1" dirty="0">
                <a:ea typeface="Arial"/>
                <a:cs typeface="Arial"/>
                <a:sym typeface="Arial"/>
              </a:rPr>
              <a:t>(20%) </a:t>
            </a:r>
            <a:r>
              <a:rPr lang="en-US" sz="2800" b="1" dirty="0"/>
              <a:t>Camera Calibration </a:t>
            </a:r>
            <a:r>
              <a:rPr lang="en-US" sz="2800" b="1" dirty="0">
                <a:solidFill>
                  <a:srgbClr val="FF0000"/>
                </a:solidFill>
              </a:rPr>
              <a:t> </a:t>
            </a:r>
            <a:r>
              <a:rPr lang="en-US" sz="2800" b="1" dirty="0"/>
              <a:t> 	                      </a:t>
            </a:r>
            <a:r>
              <a:rPr lang="en-US" altLang="zh-TW" sz="1800" dirty="0"/>
              <a:t>(</a:t>
            </a:r>
            <a:r>
              <a:rPr lang="zh-CN" altLang="en-US" sz="1800" dirty="0"/>
              <a:t>出題：</a:t>
            </a:r>
            <a:r>
              <a:rPr lang="en-US" altLang="zh-CN" sz="1800" dirty="0"/>
              <a:t>Max)</a:t>
            </a:r>
            <a:endParaRPr lang="en-US" sz="2800" b="1" dirty="0"/>
          </a:p>
        </p:txBody>
      </p:sp>
      <p:sp>
        <p:nvSpPr>
          <p:cNvPr id="3" name="文字版面配置區 2"/>
          <p:cNvSpPr>
            <a:spLocks noGrp="1"/>
          </p:cNvSpPr>
          <p:nvPr>
            <p:ph type="body" idx="1"/>
          </p:nvPr>
        </p:nvSpPr>
        <p:spPr>
          <a:xfrm>
            <a:off x="-92802" y="672444"/>
            <a:ext cx="7886699" cy="4351338"/>
          </a:xfrm>
        </p:spPr>
        <p:txBody>
          <a:bodyPr/>
          <a:lstStyle/>
          <a:p>
            <a:pPr marL="200025" indent="273844">
              <a:lnSpc>
                <a:spcPct val="100000"/>
              </a:lnSpc>
              <a:buNone/>
            </a:pPr>
            <a:r>
              <a:rPr lang="en-US" altLang="zh-TW" sz="2400" dirty="0">
                <a:latin typeface="Calibri" panose="020F0502020204030204" pitchFamily="34" charset="0"/>
                <a:cs typeface="Calibri" panose="020F0502020204030204" pitchFamily="34" charset="0"/>
              </a:rPr>
              <a:t>2.1 (5%)</a:t>
            </a:r>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Corner detection </a:t>
            </a:r>
          </a:p>
          <a:p>
            <a:pPr marL="200025" lvl="1" indent="273844">
              <a:lnSpc>
                <a:spcPct val="100000"/>
              </a:lnSpc>
              <a:buNone/>
            </a:pPr>
            <a:r>
              <a:rPr lang="en-US" altLang="zh-TW" sz="2400" dirty="0">
                <a:latin typeface="Calibri" panose="020F0502020204030204" pitchFamily="34" charset="0"/>
                <a:cs typeface="Calibri" panose="020F0502020204030204" pitchFamily="34" charset="0"/>
              </a:rPr>
              <a:t>2.2 (5%)</a:t>
            </a:r>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Find the intrinsic matrix </a:t>
            </a:r>
          </a:p>
          <a:p>
            <a:pPr marL="200025" lvl="1" indent="273844">
              <a:lnSpc>
                <a:spcPct val="100000"/>
              </a:lnSpc>
              <a:buNone/>
            </a:pPr>
            <a:r>
              <a:rPr lang="en-US" altLang="zh-TW" sz="2400" dirty="0">
                <a:latin typeface="Calibri" panose="020F0502020204030204" pitchFamily="34" charset="0"/>
                <a:cs typeface="Calibri" panose="020F0502020204030204" pitchFamily="34" charset="0"/>
              </a:rPr>
              <a:t>2.3 (5%)</a:t>
            </a:r>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Find the extrinsic matrix </a:t>
            </a:r>
          </a:p>
          <a:p>
            <a:pPr marL="200025" lvl="1" indent="273844">
              <a:lnSpc>
                <a:spcPct val="100000"/>
              </a:lnSpc>
              <a:buNone/>
            </a:pPr>
            <a:r>
              <a:rPr lang="en-US" altLang="zh-TW" sz="2400" dirty="0">
                <a:latin typeface="Calibri" panose="020F0502020204030204" pitchFamily="34" charset="0"/>
                <a:cs typeface="Calibri" panose="020F0502020204030204" pitchFamily="34" charset="0"/>
              </a:rPr>
              <a:t>2.4 (5%)</a:t>
            </a:r>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Find the distortion matrix </a:t>
            </a:r>
          </a:p>
          <a:p>
            <a:endParaRPr lang="en-US" sz="2400" dirty="0"/>
          </a:p>
        </p:txBody>
      </p:sp>
      <p:sp>
        <p:nvSpPr>
          <p:cNvPr id="4" name="Shape 132">
            <a:extLst>
              <a:ext uri="{FF2B5EF4-FFF2-40B4-BE49-F238E27FC236}">
                <a16:creationId xmlns:a16="http://schemas.microsoft.com/office/drawing/2014/main" id="{E693A50F-A2F1-4243-A447-D56607687812}"/>
              </a:ext>
            </a:extLst>
          </p:cNvPr>
          <p:cNvSpPr txBox="1">
            <a:spLocks noGrp="1"/>
          </p:cNvSpPr>
          <p:nvPr>
            <p:ph type="sldNum" idx="12"/>
          </p:nvPr>
        </p:nvSpPr>
        <p:spPr>
          <a:xfrm>
            <a:off x="7086601" y="6561368"/>
            <a:ext cx="2057399" cy="273844"/>
          </a:xfrm>
          <a:prstGeom prst="rect">
            <a:avLst/>
          </a:prstGeom>
          <a:noFill/>
          <a:ln>
            <a:noFill/>
          </a:ln>
        </p:spPr>
        <p:txBody>
          <a:bodyPr lIns="68569" tIns="34275" rIns="68569" bIns="34275"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8</a:t>
            </a:fld>
            <a:endParaRPr kumimoji="0" lang="en-US" sz="900" b="0" i="0" u="none" strike="noStrike" kern="0" cap="none" spc="0" normalizeH="0" baseline="0" noProof="0">
              <a:ln>
                <a:noFill/>
              </a:ln>
              <a:solidFill>
                <a:srgbClr val="888888"/>
              </a:solidFill>
              <a:effectLst/>
              <a:uLnTx/>
              <a:uFillTx/>
              <a:latin typeface="Calibri"/>
              <a:ea typeface="Calibri"/>
              <a:cs typeface="Calibri"/>
              <a:sym typeface="Calibri"/>
            </a:endParaRPr>
          </a:p>
        </p:txBody>
      </p:sp>
      <p:pic>
        <p:nvPicPr>
          <p:cNvPr id="6" name="圖片 5">
            <a:extLst>
              <a:ext uri="{FF2B5EF4-FFF2-40B4-BE49-F238E27FC236}">
                <a16:creationId xmlns:a16="http://schemas.microsoft.com/office/drawing/2014/main" id="{F23C3DB6-8985-47E4-B865-CF6F2A1D02A1}"/>
              </a:ext>
            </a:extLst>
          </p:cNvPr>
          <p:cNvPicPr>
            <a:picLocks noChangeAspect="1"/>
          </p:cNvPicPr>
          <p:nvPr/>
        </p:nvPicPr>
        <p:blipFill>
          <a:blip r:embed="rId2"/>
          <a:stretch>
            <a:fillRect/>
          </a:stretch>
        </p:blipFill>
        <p:spPr>
          <a:xfrm>
            <a:off x="2057401" y="2992148"/>
            <a:ext cx="5238988" cy="2411125"/>
          </a:xfrm>
          <a:prstGeom prst="rect">
            <a:avLst/>
          </a:prstGeom>
        </p:spPr>
      </p:pic>
    </p:spTree>
    <p:extLst>
      <p:ext uri="{BB962C8B-B14F-4D97-AF65-F5344CB8AC3E}">
        <p14:creationId xmlns:p14="http://schemas.microsoft.com/office/powerpoint/2010/main" val="3307258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4" name="圖片 3">
            <a:extLst>
              <a:ext uri="{FF2B5EF4-FFF2-40B4-BE49-F238E27FC236}">
                <a16:creationId xmlns:a16="http://schemas.microsoft.com/office/drawing/2014/main" id="{A138B4AB-10AE-410B-AABD-1FCFACF0D9E3}"/>
              </a:ext>
            </a:extLst>
          </p:cNvPr>
          <p:cNvPicPr>
            <a:picLocks noChangeAspect="1"/>
          </p:cNvPicPr>
          <p:nvPr/>
        </p:nvPicPr>
        <p:blipFill>
          <a:blip r:embed="rId3"/>
          <a:stretch>
            <a:fillRect/>
          </a:stretch>
        </p:blipFill>
        <p:spPr>
          <a:xfrm>
            <a:off x="182418" y="3459018"/>
            <a:ext cx="5029200" cy="2314575"/>
          </a:xfrm>
          <a:prstGeom prst="rect">
            <a:avLst/>
          </a:prstGeom>
        </p:spPr>
      </p:pic>
      <p:sp>
        <p:nvSpPr>
          <p:cNvPr id="123" name="Shape 123"/>
          <p:cNvSpPr txBox="1">
            <a:spLocks noGrp="1"/>
          </p:cNvSpPr>
          <p:nvPr>
            <p:ph type="title"/>
          </p:nvPr>
        </p:nvSpPr>
        <p:spPr>
          <a:xfrm>
            <a:off x="0" y="0"/>
            <a:ext cx="7886699" cy="654341"/>
          </a:xfrm>
          <a:prstGeom prst="rect">
            <a:avLst/>
          </a:prstGeom>
          <a:noFill/>
          <a:ln>
            <a:noFill/>
          </a:ln>
        </p:spPr>
        <p:txBody>
          <a:bodyPr lIns="68569" tIns="34275" rIns="68569" bIns="34275" anchor="ctr" anchorCtr="0">
            <a:noAutofit/>
          </a:bodyPr>
          <a:lstStyle/>
          <a:p>
            <a:pPr>
              <a:buSzPct val="25000"/>
            </a:pPr>
            <a:r>
              <a:rPr lang="en-US" b="1" dirty="0">
                <a:latin typeface="Arial"/>
                <a:ea typeface="Arial"/>
                <a:cs typeface="Arial"/>
                <a:sym typeface="Arial"/>
              </a:rPr>
              <a:t>2</a:t>
            </a:r>
            <a:r>
              <a:rPr lang="en-US" sz="2800" b="1" dirty="0">
                <a:latin typeface="Arial"/>
                <a:ea typeface="Arial"/>
                <a:cs typeface="Arial"/>
                <a:sym typeface="Arial"/>
              </a:rPr>
              <a:t>.1 </a:t>
            </a:r>
            <a:r>
              <a:rPr lang="en-US" altLang="zh-TW" sz="2800" b="1" dirty="0">
                <a:latin typeface="Arial"/>
                <a:ea typeface="Arial"/>
                <a:cs typeface="Arial"/>
                <a:sym typeface="Arial"/>
              </a:rPr>
              <a:t>(5%)</a:t>
            </a:r>
            <a:r>
              <a:rPr lang="zh-TW" altLang="en-US" sz="2800" b="1" dirty="0">
                <a:latin typeface="Arial"/>
                <a:ea typeface="Arial"/>
                <a:cs typeface="Arial"/>
                <a:sym typeface="Arial"/>
              </a:rPr>
              <a:t> </a:t>
            </a:r>
            <a:r>
              <a:rPr lang="en-US" sz="2800" b="1" dirty="0">
                <a:latin typeface="Arial"/>
                <a:ea typeface="Arial"/>
                <a:cs typeface="Arial"/>
                <a:sym typeface="Arial"/>
              </a:rPr>
              <a:t>Corner </a:t>
            </a:r>
            <a:r>
              <a:rPr lang="en-US" b="1" dirty="0">
                <a:latin typeface="Arial"/>
                <a:ea typeface="Arial"/>
                <a:cs typeface="Arial"/>
                <a:sym typeface="Arial"/>
              </a:rPr>
              <a:t>D</a:t>
            </a:r>
            <a:r>
              <a:rPr lang="en-US" sz="2800" b="1" dirty="0">
                <a:latin typeface="Arial"/>
                <a:ea typeface="Arial"/>
                <a:cs typeface="Arial"/>
                <a:sym typeface="Arial"/>
              </a:rPr>
              <a:t>etection </a:t>
            </a:r>
          </a:p>
        </p:txBody>
      </p:sp>
      <p:sp>
        <p:nvSpPr>
          <p:cNvPr id="124" name="Shape 124"/>
          <p:cNvSpPr txBox="1">
            <a:spLocks noGrp="1"/>
          </p:cNvSpPr>
          <p:nvPr>
            <p:ph type="body" idx="1"/>
          </p:nvPr>
        </p:nvSpPr>
        <p:spPr>
          <a:xfrm>
            <a:off x="32263" y="539915"/>
            <a:ext cx="8842246" cy="3263504"/>
          </a:xfrm>
          <a:prstGeom prst="rect">
            <a:avLst/>
          </a:prstGeom>
          <a:noFill/>
          <a:ln>
            <a:noFill/>
          </a:ln>
        </p:spPr>
        <p:txBody>
          <a:bodyPr lIns="68569" tIns="34275" rIns="68569" bIns="34275" anchor="t" anchorCtr="0">
            <a:noAutofit/>
          </a:bodyPr>
          <a:lstStyle/>
          <a:p>
            <a:pPr marL="342900" indent="-342900">
              <a:lnSpc>
                <a:spcPct val="100000"/>
              </a:lnSpc>
              <a:spcBef>
                <a:spcPts val="0"/>
              </a:spcBef>
              <a:buFont typeface="Wingdings" panose="05000000000000000000" pitchFamily="2" charset="2"/>
              <a:buChar char="q"/>
            </a:pPr>
            <a:r>
              <a:rPr lang="en-US" sz="2000" dirty="0">
                <a:solidFill>
                  <a:srgbClr val="000000"/>
                </a:solidFill>
                <a:latin typeface="Arial"/>
                <a:ea typeface="Arial"/>
                <a:cs typeface="Arial"/>
                <a:sym typeface="Arial"/>
              </a:rPr>
              <a:t>Given: </a:t>
            </a:r>
            <a:r>
              <a:rPr lang="en-US" altLang="zh-TW" sz="2000" dirty="0">
                <a:solidFill>
                  <a:srgbClr val="000000"/>
                </a:solidFill>
                <a:latin typeface="Arial"/>
                <a:ea typeface="Arial"/>
                <a:cs typeface="Arial"/>
                <a:sym typeface="Arial"/>
              </a:rPr>
              <a:t>15</a:t>
            </a:r>
            <a:r>
              <a:rPr lang="en-US" sz="2000" dirty="0">
                <a:solidFill>
                  <a:srgbClr val="000000"/>
                </a:solidFill>
                <a:latin typeface="Arial"/>
                <a:ea typeface="Arial"/>
                <a:cs typeface="Arial"/>
                <a:sym typeface="Arial"/>
              </a:rPr>
              <a:t> images, </a:t>
            </a:r>
            <a:r>
              <a:rPr lang="en-US" dirty="0">
                <a:solidFill>
                  <a:srgbClr val="000000"/>
                </a:solidFill>
                <a:latin typeface="Arial"/>
                <a:ea typeface="Arial"/>
                <a:cs typeface="Arial"/>
                <a:sym typeface="Arial"/>
              </a:rPr>
              <a:t>1</a:t>
            </a:r>
            <a:r>
              <a:rPr lang="en-US" altLang="zh-TW" sz="2000" dirty="0">
                <a:latin typeface="Arial"/>
                <a:ea typeface="Arial"/>
                <a:cs typeface="Arial"/>
                <a:sym typeface="Arial"/>
              </a:rPr>
              <a:t>.bmp ~ 15.bmp</a:t>
            </a:r>
            <a:endParaRPr lang="en-US" altLang="zh-TW" dirty="0">
              <a:latin typeface="Arial"/>
              <a:ea typeface="Arial"/>
              <a:cs typeface="Arial"/>
              <a:sym typeface="Arial"/>
            </a:endParaRPr>
          </a:p>
          <a:p>
            <a:pPr marL="342900" indent="-342900">
              <a:lnSpc>
                <a:spcPct val="100000"/>
              </a:lnSpc>
              <a:spcBef>
                <a:spcPts val="0"/>
              </a:spcBef>
              <a:buFont typeface="Wingdings" panose="05000000000000000000" pitchFamily="2" charset="2"/>
              <a:buChar char="q"/>
            </a:pPr>
            <a:r>
              <a:rPr lang="en-US" sz="2000" dirty="0">
                <a:latin typeface="Arial"/>
                <a:ea typeface="Arial"/>
                <a:cs typeface="Arial"/>
                <a:sym typeface="Arial"/>
              </a:rPr>
              <a:t>Q: 1) Find and </a:t>
            </a:r>
            <a:r>
              <a:rPr lang="en-US" sz="2000" dirty="0">
                <a:highlight>
                  <a:srgbClr val="FFFF00"/>
                </a:highlight>
                <a:latin typeface="Arial"/>
                <a:ea typeface="Arial"/>
                <a:cs typeface="Arial"/>
                <a:sym typeface="Arial"/>
              </a:rPr>
              <a:t>draw the corners on the chessboard for each image</a:t>
            </a:r>
            <a:r>
              <a:rPr lang="en-US" sz="2000" dirty="0">
                <a:latin typeface="Arial"/>
                <a:ea typeface="Arial"/>
                <a:cs typeface="Arial"/>
                <a:sym typeface="Arial"/>
              </a:rPr>
              <a:t>.</a:t>
            </a:r>
          </a:p>
          <a:p>
            <a:pPr marL="0" indent="0">
              <a:lnSpc>
                <a:spcPct val="100000"/>
              </a:lnSpc>
              <a:spcBef>
                <a:spcPts val="0"/>
              </a:spcBef>
              <a:buNone/>
            </a:pPr>
            <a:r>
              <a:rPr lang="en-US" altLang="zh-TW" sz="2000" dirty="0">
                <a:latin typeface="Arial"/>
                <a:ea typeface="Arial"/>
                <a:cs typeface="Arial"/>
                <a:sym typeface="Arial"/>
              </a:rPr>
              <a:t>          2) Click </a:t>
            </a:r>
            <a:r>
              <a:rPr lang="en-US" sz="2000" dirty="0">
                <a:latin typeface="Arial"/>
                <a:ea typeface="Arial"/>
                <a:cs typeface="Arial"/>
                <a:sym typeface="Arial"/>
              </a:rPr>
              <a:t>button “1.1” to show the result.</a:t>
            </a:r>
          </a:p>
          <a:p>
            <a:pPr marL="342900">
              <a:lnSpc>
                <a:spcPct val="100000"/>
              </a:lnSpc>
              <a:spcBef>
                <a:spcPts val="0"/>
              </a:spcBef>
            </a:pPr>
            <a:r>
              <a:rPr lang="en-US" dirty="0">
                <a:solidFill>
                  <a:srgbClr val="000000"/>
                </a:solidFill>
                <a:latin typeface="Arial"/>
                <a:cs typeface="Arial"/>
              </a:rPr>
              <a:t>Hint : </a:t>
            </a:r>
          </a:p>
          <a:p>
            <a:pPr marL="342900" lvl="1" indent="0">
              <a:lnSpc>
                <a:spcPct val="100000"/>
              </a:lnSpc>
              <a:buSzPct val="25000"/>
              <a:buNone/>
            </a:pPr>
            <a:r>
              <a:rPr lang="en-US" sz="2000" dirty="0" err="1"/>
              <a:t>OpenCV</a:t>
            </a:r>
            <a:r>
              <a:rPr lang="en-US" sz="2000" dirty="0"/>
              <a:t> Textbook Chapter 11 (p. 398</a:t>
            </a:r>
            <a:r>
              <a:rPr lang="zh-TW" altLang="en-US" sz="2000" dirty="0"/>
              <a:t> </a:t>
            </a:r>
            <a:r>
              <a:rPr lang="en-US" altLang="zh-TW" sz="2000" dirty="0"/>
              <a:t>~</a:t>
            </a:r>
            <a:r>
              <a:rPr lang="zh-TW" altLang="en-US" sz="2000" dirty="0"/>
              <a:t> </a:t>
            </a:r>
            <a:r>
              <a:rPr lang="en-US" altLang="zh-TW" sz="2000" dirty="0"/>
              <a:t>p. 399</a:t>
            </a:r>
            <a:r>
              <a:rPr lang="en-US" sz="2000" dirty="0"/>
              <a:t>)</a:t>
            </a:r>
          </a:p>
          <a:p>
            <a:pPr marL="342900" lvl="1" indent="0">
              <a:lnSpc>
                <a:spcPct val="100000"/>
              </a:lnSpc>
              <a:buSzPct val="25000"/>
              <a:buNone/>
            </a:pPr>
            <a:r>
              <a:rPr lang="en-US" altLang="zh-TW" sz="2000" dirty="0" err="1"/>
              <a:t>cvShowImage</a:t>
            </a:r>
            <a:r>
              <a:rPr lang="en-US" altLang="zh-TW" sz="2000" dirty="0"/>
              <a:t>(…);</a:t>
            </a:r>
            <a:endParaRPr lang="en-US" sz="2000" dirty="0"/>
          </a:p>
          <a:p>
            <a:pPr marL="342900" lvl="1" indent="-342900">
              <a:lnSpc>
                <a:spcPct val="100000"/>
              </a:lnSpc>
              <a:buFont typeface="Wingdings" panose="05000000000000000000" pitchFamily="2" charset="2"/>
              <a:buChar char="q"/>
            </a:pPr>
            <a:r>
              <a:rPr lang="en-US" sz="2000" dirty="0"/>
              <a:t>Ex:</a:t>
            </a:r>
          </a:p>
        </p:txBody>
      </p:sp>
      <p:sp>
        <p:nvSpPr>
          <p:cNvPr id="125" name="Shape 125"/>
          <p:cNvSpPr txBox="1">
            <a:spLocks noGrp="1"/>
          </p:cNvSpPr>
          <p:nvPr>
            <p:ph type="sldNum" idx="12"/>
          </p:nvPr>
        </p:nvSpPr>
        <p:spPr>
          <a:xfrm>
            <a:off x="7086601" y="6584156"/>
            <a:ext cx="2057399" cy="273844"/>
          </a:xfrm>
          <a:prstGeom prst="rect">
            <a:avLst/>
          </a:prstGeom>
          <a:noFill/>
          <a:ln>
            <a:noFill/>
          </a:ln>
        </p:spPr>
        <p:txBody>
          <a:bodyPr lIns="68569" tIns="34275" rIns="68569" bIns="34275"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9</a:t>
            </a:fld>
            <a:endParaRPr kumimoji="0" lang="en-US" sz="9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8" name="Shape 132">
            <a:extLst>
              <a:ext uri="{FF2B5EF4-FFF2-40B4-BE49-F238E27FC236}">
                <a16:creationId xmlns:a16="http://schemas.microsoft.com/office/drawing/2014/main" id="{F1A23649-9485-491F-AE1F-5325150B7560}"/>
              </a:ext>
            </a:extLst>
          </p:cNvPr>
          <p:cNvSpPr txBox="1">
            <a:spLocks/>
          </p:cNvSpPr>
          <p:nvPr/>
        </p:nvSpPr>
        <p:spPr>
          <a:xfrm>
            <a:off x="7074330" y="6579656"/>
            <a:ext cx="2057399" cy="273844"/>
          </a:xfrm>
          <a:prstGeom prst="rect">
            <a:avLst/>
          </a:prstGeom>
          <a:noFill/>
          <a:ln>
            <a:noFill/>
          </a:ln>
        </p:spPr>
        <p:txBody>
          <a:bodyPr lIns="68569" tIns="34275" rIns="68569"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smtClean="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9</a:t>
            </a:fld>
            <a:endParaRPr kumimoji="0" lang="en-US" sz="9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12" name="Rectangle 11">
            <a:extLst>
              <a:ext uri="{FF2B5EF4-FFF2-40B4-BE49-F238E27FC236}">
                <a16:creationId xmlns:a16="http://schemas.microsoft.com/office/drawing/2014/main" id="{C66640F2-0FCF-4486-8D32-8483D6227A2F}"/>
              </a:ext>
            </a:extLst>
          </p:cNvPr>
          <p:cNvSpPr/>
          <p:nvPr/>
        </p:nvSpPr>
        <p:spPr>
          <a:xfrm>
            <a:off x="591128" y="3872392"/>
            <a:ext cx="1636258" cy="3855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3" name="圖片 2"/>
          <p:cNvPicPr>
            <a:picLocks noChangeAspect="1"/>
          </p:cNvPicPr>
          <p:nvPr/>
        </p:nvPicPr>
        <p:blipFill rotWithShape="1">
          <a:blip r:embed="rId4">
            <a:extLst>
              <a:ext uri="{28A0092B-C50C-407E-A947-70E740481C1C}">
                <a14:useLocalDpi xmlns:a14="http://schemas.microsoft.com/office/drawing/2010/main" val="0"/>
              </a:ext>
            </a:extLst>
          </a:blip>
          <a:srcRect l="509" t="8134" r="368" b="6933"/>
          <a:stretch/>
        </p:blipFill>
        <p:spPr>
          <a:xfrm>
            <a:off x="4930379" y="3155662"/>
            <a:ext cx="4102808" cy="2912077"/>
          </a:xfrm>
          <a:prstGeom prst="rect">
            <a:avLst/>
          </a:prstGeom>
        </p:spPr>
      </p:pic>
    </p:spTree>
  </p:cSld>
  <p:clrMapOvr>
    <a:masterClrMapping/>
  </p:clrMapOvr>
</p:sld>
</file>

<file path=ppt/theme/theme1.xml><?xml version="1.0" encoding="utf-8"?>
<a:theme xmlns:a="http://schemas.openxmlformats.org/drawingml/2006/main" name="Office 佈景主題">
  <a:themeElements>
    <a:clrScheme name="Office 佈景主題">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佈景主題">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577</TotalTime>
  <Words>1866</Words>
  <Application>Microsoft Office PowerPoint</Application>
  <PresentationFormat>如螢幕大小 (4:3)</PresentationFormat>
  <Paragraphs>220</Paragraphs>
  <Slides>17</Slides>
  <Notes>13</Notes>
  <HiddenSlides>0</HiddenSlides>
  <MMClips>1</MMClips>
  <ScaleCrop>false</ScaleCrop>
  <HeadingPairs>
    <vt:vector size="6" baseType="variant">
      <vt:variant>
        <vt:lpstr>使用字型</vt:lpstr>
      </vt:variant>
      <vt:variant>
        <vt:i4>7</vt:i4>
      </vt:variant>
      <vt:variant>
        <vt:lpstr>佈景主題</vt:lpstr>
      </vt:variant>
      <vt:variant>
        <vt:i4>2</vt:i4>
      </vt:variant>
      <vt:variant>
        <vt:lpstr>投影片標題</vt:lpstr>
      </vt:variant>
      <vt:variant>
        <vt:i4>17</vt:i4>
      </vt:variant>
    </vt:vector>
  </HeadingPairs>
  <TitlesOfParts>
    <vt:vector size="26" baseType="lpstr">
      <vt:lpstr>Monaco</vt:lpstr>
      <vt:lpstr>Noto Sans Symbols</vt:lpstr>
      <vt:lpstr>Arial</vt:lpstr>
      <vt:lpstr>Calibri</vt:lpstr>
      <vt:lpstr>Cambria Math</vt:lpstr>
      <vt:lpstr>Consolas</vt:lpstr>
      <vt:lpstr>Wingdings</vt:lpstr>
      <vt:lpstr>Office 佈景主題</vt:lpstr>
      <vt:lpstr>1_Office 佈景主題</vt:lpstr>
      <vt:lpstr>影像處理、電腦視覺及深度學習概論 (Introduction to Image Processing, Computer Vision and Deep Learning)  Homework 2</vt:lpstr>
      <vt:lpstr>Notice (1/2)</vt:lpstr>
      <vt:lpstr>Notice (2/2)</vt:lpstr>
      <vt:lpstr>Assignment scoring (Total: 100%)</vt:lpstr>
      <vt:lpstr>1. (20%) Find Contour      (出題：Shan)</vt:lpstr>
      <vt:lpstr>PowerPoint 簡報</vt:lpstr>
      <vt:lpstr>PowerPoint 簡報</vt:lpstr>
      <vt:lpstr>2. (20%) Camera Calibration                          (出題：Max)</vt:lpstr>
      <vt:lpstr>2.1 (5%) Corner Detection </vt:lpstr>
      <vt:lpstr>2.2 (5%) Find the Intrinsic Matrix </vt:lpstr>
      <vt:lpstr>2.3 (5%) Find the Extrinsic Matrix </vt:lpstr>
      <vt:lpstr>2.4 (5%) Find the Distortion Matrix </vt:lpstr>
      <vt:lpstr>3. (20%) Augmented Reality         (出題：Oran)</vt:lpstr>
      <vt:lpstr>4. (20%) Stereo Disparity Map    (出題：Oran)</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影像處理、電腦視覺及深度學習概論 (Introduction to Image Processing, Computer Vision and Deep Learning)  Homework 2</dc:title>
  <dc:creator>USER</dc:creator>
  <cp:lastModifiedBy>以昀 鄭</cp:lastModifiedBy>
  <cp:revision>40</cp:revision>
  <dcterms:modified xsi:type="dcterms:W3CDTF">2020-12-07T07:32:28Z</dcterms:modified>
</cp:coreProperties>
</file>